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9"/>
  </p:notesMasterIdLst>
  <p:handoutMasterIdLst>
    <p:handoutMasterId r:id="rId10"/>
  </p:handoutMasterIdLst>
  <p:sldIdLst>
    <p:sldId id="280" r:id="rId2"/>
    <p:sldId id="281" r:id="rId3"/>
    <p:sldId id="282" r:id="rId4"/>
    <p:sldId id="283" r:id="rId5"/>
    <p:sldId id="284" r:id="rId6"/>
    <p:sldId id="285" r:id="rId7"/>
    <p:sldId id="286" r:id="rId8"/>
  </p:sldIdLst>
  <p:sldSz cx="12192000" cy="6858000"/>
  <p:notesSz cx="7104063" cy="10234613"/>
  <p:custDataLst>
    <p:tags r:id="rId1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86374"/>
  </p:normalViewPr>
  <p:slideViewPr>
    <p:cSldViewPr snapToGrid="0" showGuides="1">
      <p:cViewPr varScale="1">
        <p:scale>
          <a:sx n="98" d="100"/>
          <a:sy n="98" d="100"/>
        </p:scale>
        <p:origin x="1158" y="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2023/6/1</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2023/6/1</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2546627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5</a:t>
            </a:fld>
            <a:endParaRPr lang="zh-CN" altLang="en-US"/>
          </a:p>
        </p:txBody>
      </p:sp>
    </p:spTree>
    <p:extLst>
      <p:ext uri="{BB962C8B-B14F-4D97-AF65-F5344CB8AC3E}">
        <p14:creationId xmlns:p14="http://schemas.microsoft.com/office/powerpoint/2010/main" val="100966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lnSpc>
                <a:spcPct val="150000"/>
              </a:lnSpc>
              <a:buNone/>
              <a:defRPr sz="2400" b="0" i="0">
                <a:solidFill>
                  <a:srgbClr val="000000"/>
                </a:solidFill>
                <a:latin typeface="+mj-lt"/>
                <a:ea typeface="Georgia" panose="02040502050405020303" charset="0"/>
                <a:cs typeface="Georgia" panose="02040502050405020303" charset="0"/>
              </a:defRPr>
            </a:lvl1pPr>
          </a:lstStyle>
          <a:p>
            <a:pPr lvl="0"/>
            <a:r>
              <a:rPr lang="en-US" dirty="0"/>
              <a:t>Sub-topic and Instructor</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rgbClr val="005BBB"/>
                </a:solidFill>
                <a:latin typeface="Arial" panose="020B0604020202020204" pitchFamily="34" charset="0"/>
                <a:ea typeface="Arial" panose="020B0604020202020204" pitchFamily="34" charset="0"/>
                <a:cs typeface="Arial" panose="020B0604020202020204" pitchFamily="34" charset="0"/>
              </a:defRPr>
            </a:lvl1pPr>
          </a:lstStyle>
          <a:p>
            <a:r>
              <a:rPr lang="en-US" dirty="0"/>
              <a:t>Presentation</a:t>
            </a:r>
            <a:br>
              <a:rPr lang="en-US" dirty="0"/>
            </a:br>
            <a:r>
              <a:rPr lang="en-US" dirty="0"/>
              <a:t>Title</a:t>
            </a:r>
          </a:p>
        </p:txBody>
      </p:sp>
      <p:pic>
        <p:nvPicPr>
          <p:cNvPr id="8" name="Picture 2" descr="“computer science zhejiang university logo”的图片搜索结果"/>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60400" y="5237766"/>
            <a:ext cx="1890203" cy="9451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10515600" cy="3848100"/>
          </a:xfrm>
          <a:prstGeom prst="rect">
            <a:avLst/>
          </a:prstGeom>
        </p:spPr>
        <p:txBody>
          <a:bodyPr>
            <a:noAutofit/>
          </a:bodyPr>
          <a:lstStyle>
            <a:lvl1pPr marL="285750" indent="-285750">
              <a:lnSpc>
                <a:spcPct val="100000"/>
              </a:lnSpc>
              <a:buClr>
                <a:srgbClr val="005BBB"/>
              </a:buClr>
              <a:buFont typeface="Arial" panose="020B0604020202020204" pitchFamily="34" charset="0"/>
              <a:buChar char="•"/>
              <a:defRPr sz="2400" b="0">
                <a:solidFill>
                  <a:schemeClr val="tx1"/>
                </a:solidFill>
                <a:latin typeface="Arial" panose="020B0604020202020204" pitchFamily="34" charset="0"/>
                <a:ea typeface="Arial" panose="020B0604020202020204" pitchFamily="34" charset="0"/>
                <a:cs typeface="Arial" panose="020B0604020202020204" pitchFamily="34" charset="0"/>
              </a:defRPr>
            </a:lvl1pPr>
            <a:lvl2pPr marL="800100" indent="-342900">
              <a:lnSpc>
                <a:spcPct val="100000"/>
              </a:lnSpc>
              <a:buClr>
                <a:srgbClr val="005BBB"/>
              </a:buClr>
              <a:buFont typeface="Arial" panose="020B0604020202020204" pitchFamily="34" charset="0"/>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marR="0" indent="-228600" algn="l" defTabSz="914400" rtl="0" eaLnBrk="1" fontAlgn="auto" latinLnBrk="0" hangingPunct="1">
              <a:lnSpc>
                <a:spcPct val="100000"/>
              </a:lnSpc>
              <a:spcBef>
                <a:spcPts val="500"/>
              </a:spcBef>
              <a:spcAft>
                <a:spcPts val="0"/>
              </a:spcAft>
              <a:buClr>
                <a:srgbClr val="005BBB"/>
              </a:buClr>
              <a:buSzTx/>
              <a:buFont typeface="LucidaGrande" panose="020B0600040502020204" charset="0"/>
              <a:buChar char="-"/>
              <a:tabLst>
                <a:tab pos="114300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3pPr>
            <a:lvl4pPr>
              <a:buClr>
                <a:srgbClr val="005BBB"/>
              </a:buClr>
              <a:defRPr>
                <a:solidFill>
                  <a:srgbClr val="666666"/>
                </a:solidFill>
                <a:latin typeface="Arial" panose="020B0604020202020204" pitchFamily="34" charset="0"/>
                <a:ea typeface="Arial" panose="020B0604020202020204" pitchFamily="34" charset="0"/>
                <a:cs typeface="Arial" panose="020B0604020202020204" pitchFamily="34" charset="0"/>
              </a:defRPr>
            </a:lvl4pPr>
            <a:lvl5pPr>
              <a:buClr>
                <a:srgbClr val="005BBB"/>
              </a:buClr>
              <a:defRPr>
                <a:solidFill>
                  <a:srgbClr val="666666"/>
                </a:solidFill>
                <a:latin typeface="Arial" panose="020B0604020202020204" pitchFamily="34" charset="0"/>
                <a:ea typeface="Arial" panose="020B0604020202020204" pitchFamily="34" charset="0"/>
                <a:cs typeface="Arial" panose="020B0604020202020204" pitchFamily="34" charset="0"/>
              </a:defRPr>
            </a:lvl5pPr>
          </a:lstStyle>
          <a:p>
            <a:pPr lvl="0"/>
            <a:r>
              <a:rPr lang="en-US" dirty="0"/>
              <a:t>First level text</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panose="020B0600040502020204" charset="0"/>
              <a:buChar char="-"/>
              <a:defRPr/>
            </a:pPr>
            <a:r>
              <a:rPr lang="en-US" dirty="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t" anchorCtr="0">
            <a:noAutofit/>
          </a:bodyPr>
          <a:lstStyle>
            <a:lvl1pPr>
              <a:defRPr sz="3200" b="0"/>
            </a:lvl1pPr>
          </a:lstStyle>
          <a:p>
            <a:r>
              <a:rPr lang="en-US" dirty="0"/>
              <a:t>Click to edit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10515600" cy="3732425"/>
          </a:xfrm>
          <a:prstGeom prst="rect">
            <a:avLst/>
          </a:prstGeom>
        </p:spPr>
        <p:txBody>
          <a:bodyPr lIns="182880" rIns="182880">
            <a:noAutofit/>
          </a:bodyPr>
          <a:lstStyle>
            <a:lvl1pPr marL="457200" marR="0" indent="-406400" algn="l" defTabSz="914400" rtl="0" eaLnBrk="1" fontAlgn="auto" latinLnBrk="0" hangingPunct="1">
              <a:lnSpc>
                <a:spcPct val="100000"/>
              </a:lnSpc>
              <a:spcBef>
                <a:spcPts val="1000"/>
              </a:spcBef>
              <a:spcAft>
                <a:spcPts val="0"/>
              </a:spcAft>
              <a:buClr>
                <a:srgbClr val="005BBB"/>
              </a:buClr>
              <a:buSzPct val="100000"/>
              <a:buFont typeface="Arial" panose="020B0604020202020204" pitchFamily="34" charset="0"/>
              <a:buChar char="•"/>
              <a:defRPr sz="2400" b="0" i="0" spc="-5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800100" indent="-3429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First Level Text</a:t>
            </a:r>
          </a:p>
          <a:p>
            <a:pPr lvl="1"/>
            <a:r>
              <a:rPr lang="en-US" dirty="0"/>
              <a:t>Second Level Text</a:t>
            </a:r>
          </a:p>
          <a:p>
            <a:pPr lvl="2"/>
            <a:r>
              <a:rPr lang="en-US" dirty="0"/>
              <a:t>Third Level Text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t" anchorCtr="0">
            <a:noAutofit/>
          </a:bodyPr>
          <a:lstStyle>
            <a:lvl1pPr>
              <a:defRPr b="0" baseline="0"/>
            </a:lvl1pPr>
          </a:lstStyle>
          <a:p>
            <a:r>
              <a:rPr lang="en-US" dirty="0"/>
              <a:t>Click to edit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CF9E5EA-587B-4DB5-8C1A-34F0D98703CE}" type="datetimeFigureOut">
              <a:rPr lang="en-US" smtClean="0"/>
              <a:t>6/1/2023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D71BD2-46F1-4F19-9173-26ACE36E818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a:stretch>
            <a:fillRect/>
          </a:stretch>
        </p:blipFill>
        <p:spPr>
          <a:xfrm>
            <a:off x="10889820" y="5795302"/>
            <a:ext cx="1302179" cy="10626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a:t>First level text</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panose="020B0600040502020204" charset="0"/>
              <a:buChar char="-"/>
              <a:defRPr/>
            </a:pPr>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t" anchorCtr="0">
            <a:normAutofit/>
          </a:bodyPr>
          <a:lstStyle/>
          <a:p>
            <a:r>
              <a:rPr lang="en-US" dirty="0"/>
              <a:t>Click to edit title</a:t>
            </a:r>
          </a:p>
        </p:txBody>
      </p:sp>
      <p:sp>
        <p:nvSpPr>
          <p:cNvPr id="11" name="Slide Number Placeholder 6"/>
          <p:cNvSpPr txBox="1"/>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panose="020B0604020202020204" pitchFamily="34" charset="0"/>
                <a:ea typeface="Arial" panose="020B0604020202020204" pitchFamily="34" charset="0"/>
                <a:cs typeface="Arial" panose="020B0604020202020204" pitchFamily="34" charset="0"/>
              </a:rPr>
              <a:t>‹#›</a:t>
            </a:fld>
            <a:endParaRPr lang="en-US" sz="1600" b="1" dirty="0">
              <a:solidFill>
                <a:schemeClr val="tx1"/>
              </a:solidFill>
              <a:latin typeface="Arial" panose="020B0604020202020204" pitchFamily="34" charset="0"/>
              <a:ea typeface="Arial" panose="020B0604020202020204" pitchFamily="34" charset="0"/>
              <a:cs typeface="Arial" panose="020B0604020202020204" pitchFamily="34" charset="0"/>
            </a:endParaRPr>
          </a:p>
        </p:txBody>
      </p:sp>
      <p:pic>
        <p:nvPicPr>
          <p:cNvPr id="15" name="Picture 2" descr="“computer science zhejiang university logo”的图片搜索结果"/>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66928" y="-2"/>
            <a:ext cx="1890203" cy="94510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5"/>
          <p:cNvSpPr txBox="1"/>
          <p:nvPr userDrawn="1"/>
        </p:nvSpPr>
        <p:spPr>
          <a:xfrm>
            <a:off x="2505456" y="334265"/>
            <a:ext cx="6638544" cy="336346"/>
          </a:xfrm>
          <a:prstGeom prst="rect">
            <a:avLst/>
          </a:prstGeom>
        </p:spPr>
        <p:txBody>
          <a:bodyPr lIns="0">
            <a:noAutofit/>
          </a:bodyPr>
          <a:lstStyle>
            <a:lvl1pPr marL="0" indent="0" algn="l" defTabSz="914400" rtl="0" eaLnBrk="1" latinLnBrk="0" hangingPunct="1">
              <a:lnSpc>
                <a:spcPct val="150000"/>
              </a:lnSpc>
              <a:spcBef>
                <a:spcPts val="1000"/>
              </a:spcBef>
              <a:buClr>
                <a:srgbClr val="005BBB"/>
              </a:buClr>
              <a:buFont typeface="Arial" panose="020B0604020202020204" pitchFamily="34" charset="0"/>
              <a:buNone/>
              <a:defRPr sz="2400" b="0" i="0" kern="1200" baseline="0">
                <a:solidFill>
                  <a:srgbClr val="000000"/>
                </a:solidFill>
                <a:latin typeface="+mj-lt"/>
                <a:ea typeface="Georgia" panose="02040502050405020303" charset="0"/>
                <a:cs typeface="Georgia" panose="02040502050405020303"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143000" indent="-228600" algn="l" defTabSz="914400" rtl="0" eaLnBrk="1" latinLnBrk="0" hangingPunct="1">
              <a:lnSpc>
                <a:spcPct val="100000"/>
              </a:lnSpc>
              <a:spcBef>
                <a:spcPts val="500"/>
              </a:spcBef>
              <a:buClr>
                <a:srgbClr val="005BBB"/>
              </a:buClr>
              <a:buFont typeface="LucidaGrande" panose="020B0600040502020204" charset="0"/>
              <a:buChar char="-"/>
              <a:defRPr sz="18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endParaRPr lang="en-US" sz="2000" dirty="0">
              <a:solidFill>
                <a:schemeClr val="tx2">
                  <a:lumMod val="75000"/>
                </a:schemeClr>
              </a:solidFill>
            </a:endParaRPr>
          </a:p>
        </p:txBody>
      </p:sp>
      <p:pic>
        <p:nvPicPr>
          <p:cNvPr id="2" name="Picture 1"/>
          <p:cNvPicPr>
            <a:picLocks noChangeAspect="1"/>
          </p:cNvPicPr>
          <p:nvPr userDrawn="1"/>
        </p:nvPicPr>
        <p:blipFill>
          <a:blip r:embed="rId9"/>
          <a:stretch>
            <a:fillRect/>
          </a:stretch>
        </p:blipFill>
        <p:spPr>
          <a:xfrm>
            <a:off x="3050" y="851445"/>
            <a:ext cx="11387761" cy="20895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p:txStyles>
    <p:titleStyle>
      <a:lvl1pPr algn="l" defTabSz="914400" rtl="0" eaLnBrk="1" latinLnBrk="0" hangingPunct="1">
        <a:lnSpc>
          <a:spcPct val="90000"/>
        </a:lnSpc>
        <a:spcBef>
          <a:spcPct val="0"/>
        </a:spcBef>
        <a:buNone/>
        <a:defRPr sz="3200" b="0" kern="1200">
          <a:solidFill>
            <a:schemeClr val="tx2"/>
          </a:solidFill>
          <a:latin typeface="+mj-lt"/>
          <a:ea typeface="Georgia" panose="02040502050405020303" charset="0"/>
          <a:cs typeface="Georgia" panose="02040502050405020303" charset="0"/>
        </a:defRPr>
      </a:lvl1pPr>
    </p:titleStyle>
    <p:bodyStyle>
      <a:lvl1pPr marL="228600" indent="-228600" algn="l" defTabSz="914400" rtl="0" eaLnBrk="1" latinLnBrk="0" hangingPunct="1">
        <a:lnSpc>
          <a:spcPct val="100000"/>
        </a:lnSpc>
        <a:spcBef>
          <a:spcPts val="1000"/>
        </a:spcBef>
        <a:buClr>
          <a:srgbClr val="005BBB"/>
        </a:buClr>
        <a:buFont typeface="Arial" panose="020B0604020202020204" pitchFamily="34" charset="0"/>
        <a:buChar char="•"/>
        <a:defRPr sz="24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panose="020B0600040502020204" charset="0"/>
        <a:buChar char="-"/>
        <a:defRPr sz="20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hyperlink" Target="https://youtu.be/CukpVt-1PA4?t=4660" TargetMode="Externa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rxiv.org/pdf/2209.01962.pdf" TargetMode="Externa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arxiv.org/pdf/1906.11897.pdf" TargetMode="External"/><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www.youtube.com/watch?v=WXnQjbZ1e7Y"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ceur-ws.org/Vol-3215/23.pdf" TargetMode="External"/><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a:xfrm>
            <a:off x="10262285" y="334631"/>
            <a:ext cx="1008610" cy="584775"/>
          </a:xfrm>
          <a:prstGeom prst="rect">
            <a:avLst/>
          </a:prstGeom>
        </p:spPr>
        <p:txBody>
          <a:bodyPr wrap="none">
            <a:spAutoFit/>
          </a:bodyPr>
          <a:lstStyle/>
          <a:p>
            <a:pPr marL="0" marR="0" lvl="0" indent="0" algn="r" defTabSz="913765"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5BBB"/>
                </a:solidFill>
                <a:effectLst/>
                <a:uLnTx/>
                <a:uFillTx/>
                <a:latin typeface="Arial" panose="020B0604020202020204"/>
                <a:ea typeface="黑体" panose="02010609060101010101" pitchFamily="49" charset="-122"/>
                <a:cs typeface="+mn-cs"/>
              </a:rPr>
              <a:t>王恺</a:t>
            </a:r>
          </a:p>
        </p:txBody>
      </p:sp>
      <mc:AlternateContent xmlns:mc="http://schemas.openxmlformats.org/markup-compatibility/2006" xmlns:a14="http://schemas.microsoft.com/office/drawing/2010/main">
        <mc:Choice Requires="a14">
          <p:sp>
            <p:nvSpPr>
              <p:cNvPr id="2" name="文本框 1"/>
              <p:cNvSpPr txBox="1"/>
              <p:nvPr/>
            </p:nvSpPr>
            <p:spPr>
              <a:xfrm>
                <a:off x="275589" y="1162758"/>
                <a:ext cx="10697211" cy="4892943"/>
              </a:xfrm>
              <a:prstGeom prst="rect">
                <a:avLst/>
              </a:prstGeom>
              <a:noFill/>
            </p:spPr>
            <p:txBody>
              <a:bodyPr wrap="square" rtlCol="0">
                <a:spAutoFit/>
              </a:bodyPr>
              <a:lstStyle/>
              <a:p>
                <a:pPr algn="just">
                  <a:lnSpc>
                    <a:spcPct val="140000"/>
                  </a:lnSpc>
                </a:pPr>
                <a:r>
                  <a:rPr lang="zh-CN" altLang="en-US" b="1" dirty="0">
                    <a:latin typeface="Times New Roman" panose="02020603050405020304" pitchFamily="18" charset="0"/>
                    <a:cs typeface="Times New Roman" panose="02020603050405020304" pitchFamily="18" charset="0"/>
                  </a:rPr>
                  <a:t>工作进展：</a:t>
                </a:r>
                <a:endParaRPr lang="en-US" altLang="zh-CN" b="1" dirty="0">
                  <a:latin typeface="Times New Roman" panose="02020603050405020304" pitchFamily="18" charset="0"/>
                  <a:cs typeface="Times New Roman" panose="02020603050405020304" pitchFamily="18" charset="0"/>
                </a:endParaRPr>
              </a:p>
              <a:p>
                <a:pPr algn="just">
                  <a:lnSpc>
                    <a:spcPct val="140000"/>
                  </a:lnSpc>
                </a:pPr>
                <a:r>
                  <a:rPr lang="zh-CN" altLang="en-US" b="1" dirty="0">
                    <a:latin typeface="宋体" panose="02010600030101010101" pitchFamily="2" charset="-122"/>
                    <a:ea typeface="宋体" panose="02010600030101010101" pitchFamily="2" charset="-122"/>
                    <a:cs typeface="Times New Roman" panose="02020603050405020304" pitchFamily="18" charset="0"/>
                  </a:rPr>
                  <a:t>关于</a:t>
                </a:r>
                <a:r>
                  <a:rPr lang="en-US" altLang="zh-CN" b="1" dirty="0">
                    <a:latin typeface="宋体" panose="02010600030101010101" pitchFamily="2" charset="-122"/>
                    <a:ea typeface="宋体" panose="02010600030101010101" pitchFamily="2" charset="-122"/>
                    <a:cs typeface="Times New Roman" panose="02020603050405020304" pitchFamily="18" charset="0"/>
                  </a:rPr>
                  <a:t>DPATCH</a:t>
                </a:r>
                <a:r>
                  <a:rPr lang="zh-CN" altLang="en-US" b="1" dirty="0">
                    <a:latin typeface="宋体" panose="02010600030101010101" pitchFamily="2" charset="-122"/>
                    <a:ea typeface="宋体" panose="02010600030101010101" pitchFamily="2" charset="-122"/>
                    <a:cs typeface="Times New Roman" panose="02020603050405020304" pitchFamily="18" charset="0"/>
                  </a:rPr>
                  <a:t>的一系列工作：</a:t>
                </a:r>
                <a:endParaRPr lang="en-US" altLang="zh-CN" b="1"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我尝试复现类似</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论文中的攻击效果，但发现效果不佳（完全起不到类似的效果，损失不下降）</a:t>
                </a:r>
                <a:endParaRPr lang="en-US" altLang="zh-CN" dirty="0">
                  <a:latin typeface="Times New Roman" panose="02020603050405020304" pitchFamily="18" charset="0"/>
                  <a:ea typeface="仿宋" panose="02010609060101010101" pitchFamily="49" charset="-122"/>
                  <a:cs typeface="Times New Roman" panose="02020603050405020304" pitchFamily="18" charset="0"/>
                </a:endParaRPr>
              </a:p>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我的实验</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setting</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如下</a:t>
                </a:r>
                <a:r>
                  <a:rPr lang="zh-CN" altLang="en-US" sz="1600" b="1" dirty="0">
                    <a:latin typeface="Times New Roman" panose="02020603050405020304" pitchFamily="18" charset="0"/>
                    <a:ea typeface="仿宋" panose="02010609060101010101" pitchFamily="49" charset="-122"/>
                    <a:cs typeface="Times New Roman" panose="02020603050405020304" pitchFamily="18" charset="0"/>
                  </a:rPr>
                  <a:t>，</a:t>
                </a:r>
                <a:endParaRPr lang="en-US" altLang="zh-CN" sz="1600" b="1" dirty="0">
                  <a:latin typeface="Times New Roman" panose="02020603050405020304" pitchFamily="18" charset="0"/>
                  <a:ea typeface="仿宋" panose="02010609060101010101" pitchFamily="49" charset="-122"/>
                  <a:cs typeface="Times New Roman" panose="02020603050405020304" pitchFamily="18" charset="0"/>
                </a:endParaRPr>
              </a:p>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数据集：</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COCO2017(</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取验证集前</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4000</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张图片</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a:t>
                </a:r>
              </a:p>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检测网络：</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FasterRCNN</a:t>
                </a:r>
              </a:p>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优化目标：</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𝑚</m:t>
                          </m:r>
                          <m:r>
                            <m:rPr>
                              <m:sty m:val="p"/>
                            </m:rPr>
                            <a:rPr lang="en-US" altLang="zh-CN" sz="1600" i="1">
                              <a:latin typeface="Cambria Math" panose="02040503050406030204" pitchFamily="18" charset="0"/>
                            </a:rPr>
                            <m:t>in</m:t>
                          </m:r>
                        </m:e>
                        <m:sub>
                          <m:r>
                            <a:rPr lang="en-US" altLang="zh-CN" sz="1600" b="0" i="1" smtClean="0">
                              <a:latin typeface="Cambria Math" panose="02040503050406030204" pitchFamily="18" charset="0"/>
                            </a:rPr>
                            <m:t>𝑝𝑎𝑡𝑐h</m:t>
                          </m:r>
                        </m:sub>
                      </m:sSub>
                      <m:r>
                        <a:rPr lang="en-US" altLang="zh-CN" sz="1600" b="0" i="1" smtClean="0">
                          <a:latin typeface="Cambria Math" panose="02040503050406030204" pitchFamily="18" charset="0"/>
                        </a:rPr>
                        <m:t> </m:t>
                      </m:r>
                      <m:d>
                        <m:dPr>
                          <m:ctrlPr>
                            <a:rPr lang="en-US" altLang="zh-CN" sz="1600" b="0" i="1" smtClean="0">
                              <a:latin typeface="Cambria Math" panose="02040503050406030204" pitchFamily="18" charset="0"/>
                            </a:rPr>
                          </m:ctrlPr>
                        </m:dPr>
                        <m:e>
                          <m:r>
                            <a:rPr lang="zh-CN" altLang="en-US" sz="1600" b="0" i="1" smtClean="0">
                              <a:latin typeface="Cambria Math" panose="02040503050406030204" pitchFamily="18" charset="0"/>
                            </a:rPr>
                            <m:t>𝛼</m:t>
                          </m:r>
                          <m:r>
                            <a:rPr lang="en-US" altLang="zh-CN" sz="1600" b="0" i="1">
                              <a:latin typeface="Cambria Math" panose="02040503050406030204" pitchFamily="18" charset="0"/>
                            </a:rPr>
                            <m:t>·</m:t>
                          </m:r>
                          <m:r>
                            <a:rPr lang="en-US" altLang="zh-CN" sz="1600" b="0" i="1" smtClean="0">
                              <a:latin typeface="Cambria Math" panose="02040503050406030204" pitchFamily="18" charset="0"/>
                            </a:rPr>
                            <m:t>𝑙𝑜𝑠𝑠</m:t>
                          </m:r>
                          <m:d>
                            <m:dPr>
                              <m:ctrlPr>
                                <a:rPr lang="en-US" altLang="zh-CN" sz="1600" i="1" smtClean="0">
                                  <a:latin typeface="Cambria Math" panose="02040503050406030204" pitchFamily="18" charset="0"/>
                                </a:rPr>
                              </m:ctrlPr>
                            </m:dPr>
                            <m:e>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𝑦</m:t>
                                  </m:r>
                                </m:e>
                              </m:acc>
                              <m:r>
                                <a:rPr lang="en-US" altLang="zh-CN" sz="1600" b="0" i="1" smtClean="0">
                                  <a:latin typeface="Cambria Math" panose="02040503050406030204" pitchFamily="18" charset="0"/>
                                </a:rPr>
                                <m:t>,</m:t>
                              </m:r>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𝑦</m:t>
                                  </m:r>
                                </m:e>
                              </m:acc>
                            </m:e>
                          </m:d>
                          <m:r>
                            <a:rPr lang="en-US" altLang="zh-CN" sz="1600" b="0" i="1" smtClean="0">
                              <a:latin typeface="Cambria Math" panose="02040503050406030204" pitchFamily="18" charset="0"/>
                            </a:rPr>
                            <m:t>−</m:t>
                          </m:r>
                          <m:r>
                            <a:rPr lang="zh-CN" altLang="en-US" sz="1600" b="0" i="1" smtClean="0">
                              <a:latin typeface="Cambria Math" panose="02040503050406030204" pitchFamily="18" charset="0"/>
                            </a:rPr>
                            <m:t>𝛽</m:t>
                          </m:r>
                          <m:r>
                            <a:rPr lang="en-US" altLang="zh-CN" sz="1600" b="0" i="1">
                              <a:latin typeface="Cambria Math" panose="02040503050406030204" pitchFamily="18" charset="0"/>
                            </a:rPr>
                            <m:t>·</m:t>
                          </m:r>
                          <m:r>
                            <a:rPr lang="en-US" altLang="zh-CN" sz="1600" b="0" i="1" smtClean="0">
                              <a:latin typeface="Cambria Math" panose="02040503050406030204" pitchFamily="18" charset="0"/>
                            </a:rPr>
                            <m:t>𝑙𝑜𝑠𝑠</m:t>
                          </m:r>
                          <m:d>
                            <m:dPr>
                              <m:ctrlPr>
                                <a:rPr lang="en-US" altLang="zh-CN" sz="1600" i="1" smtClean="0">
                                  <a:latin typeface="Cambria Math" panose="02040503050406030204" pitchFamily="18" charset="0"/>
                                </a:rPr>
                              </m:ctrlPr>
                            </m:dPr>
                            <m:e>
                              <m:r>
                                <a:rPr lang="en-US" altLang="zh-CN" sz="1600" i="1">
                                  <a:latin typeface="Cambria Math" panose="02040503050406030204" pitchFamily="18" charset="0"/>
                                </a:rPr>
                                <m:t>𝑦</m:t>
                              </m:r>
                              <m:r>
                                <a:rPr lang="en-US" altLang="zh-CN" sz="1600" b="0" i="1" smtClean="0">
                                  <a:latin typeface="Cambria Math" panose="02040503050406030204" pitchFamily="18" charset="0"/>
                                </a:rPr>
                                <m:t>,</m:t>
                              </m:r>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𝑦</m:t>
                                  </m:r>
                                </m:e>
                              </m:acc>
                            </m:e>
                          </m:d>
                        </m:e>
                      </m:d>
                    </m:oMath>
                  </m:oMathPara>
                </a14:m>
                <a:endParaRPr lang="en-US" altLang="zh-CN" sz="1600" b="0" i="1" dirty="0">
                  <a:latin typeface="Times New Roman" panose="02020603050405020304" pitchFamily="18" charset="0"/>
                  <a:cs typeface="Times New Roman" panose="02020603050405020304" pitchFamily="18" charset="0"/>
                </a:endParaRPr>
              </a:p>
              <a:p>
                <a:pPr algn="just">
                  <a:lnSpc>
                    <a:spcPct val="125000"/>
                  </a:lnSpc>
                </a:pP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其中，</a:t>
                </a:r>
                <a:r>
                  <a:rPr lang="en-US" altLang="zh-CN" sz="1600" b="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tLang="zh-CN" sz="1600" b="0" i="0" smtClean="0">
                        <a:latin typeface="Cambria Math" panose="02040503050406030204" pitchFamily="18" charset="0"/>
                      </a:rPr>
                      <m:t>y</m:t>
                    </m:r>
                  </m:oMath>
                </a14:m>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表示真实的监督信号，</a:t>
                </a:r>
                <a:r>
                  <a:rPr lang="en-US" altLang="zh-CN" sz="16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zh-CN" sz="1600" i="1" smtClean="0">
                            <a:latin typeface="Cambria Math" panose="02040503050406030204" pitchFamily="18" charset="0"/>
                          </a:rPr>
                        </m:ctrlPr>
                      </m:accPr>
                      <m:e>
                        <m:r>
                          <m:rPr>
                            <m:sty m:val="p"/>
                          </m:rPr>
                          <a:rPr lang="en-US" altLang="zh-CN" sz="1600" b="0" i="0" smtClean="0">
                            <a:latin typeface="Cambria Math" panose="02040503050406030204" pitchFamily="18" charset="0"/>
                          </a:rPr>
                          <m:t>y</m:t>
                        </m:r>
                      </m:e>
                    </m:acc>
                  </m:oMath>
                </a14:m>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表示模型的预测，</a:t>
                </a:r>
                <a:r>
                  <a:rPr lang="en-US" altLang="zh-CN" sz="16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zh-CN" sz="1600" i="1" smtClean="0">
                            <a:latin typeface="Cambria Math" panose="02040503050406030204" pitchFamily="18" charset="0"/>
                          </a:rPr>
                        </m:ctrlPr>
                      </m:accPr>
                      <m:e>
                        <m:r>
                          <m:rPr>
                            <m:sty m:val="p"/>
                          </m:rPr>
                          <a:rPr lang="en-US" altLang="zh-CN" sz="1600" b="0" i="0" smtClean="0">
                            <a:latin typeface="Cambria Math" panose="02040503050406030204" pitchFamily="18" charset="0"/>
                          </a:rPr>
                          <m:t>y</m:t>
                        </m:r>
                      </m:e>
                    </m:acc>
                  </m:oMath>
                </a14:m>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是由 </a:t>
                </a:r>
                <a14:m>
                  <m:oMath xmlns:m="http://schemas.openxmlformats.org/officeDocument/2006/math">
                    <m:r>
                      <m:rPr>
                        <m:sty m:val="p"/>
                      </m:rPr>
                      <a:rPr lang="en-US" altLang="zh-CN" sz="1600" b="0" i="0" smtClean="0">
                        <a:latin typeface="Cambria Math" panose="02040503050406030204" pitchFamily="18" charset="0"/>
                      </a:rPr>
                      <m:t>y</m:t>
                    </m:r>
                  </m:oMath>
                </a14:m>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生成的</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恶意监督信号</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（比如，可以按区域、按类别筛选剔除或添加某些检测框、修改某些物体类别），</a:t>
                </a:r>
                <a14:m>
                  <m:oMath xmlns:m="http://schemas.openxmlformats.org/officeDocument/2006/math">
                    <m:r>
                      <m:rPr>
                        <m:sty m:val="p"/>
                      </m:rPr>
                      <a:rPr lang="zh-CN" altLang="en-US" sz="1600" b="0" i="0" smtClean="0">
                        <a:latin typeface="Cambria Math" panose="02040503050406030204" pitchFamily="18" charset="0"/>
                      </a:rPr>
                      <m:t>α</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rPr>
                      <m:t>0)</m:t>
                    </m:r>
                  </m:oMath>
                </a14:m>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与</a:t>
                </a:r>
                <a14:m>
                  <m:oMath xmlns:m="http://schemas.openxmlformats.org/officeDocument/2006/math">
                    <m:r>
                      <m:rPr>
                        <m:sty m:val="p"/>
                      </m:rPr>
                      <a:rPr lang="zh-CN" altLang="en-US" sz="1600" b="0" i="0" smtClean="0">
                        <a:latin typeface="Cambria Math" panose="02040503050406030204" pitchFamily="18" charset="0"/>
                      </a:rPr>
                      <m:t>β</m:t>
                    </m:r>
                    <m:r>
                      <a:rPr lang="en-US" altLang="zh-CN" sz="1600" b="0" i="0" smtClean="0">
                        <a:latin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≥0</m:t>
                    </m:r>
                    <m:r>
                      <a:rPr lang="en-US" altLang="zh-CN" sz="1600" b="0" i="0" smtClean="0">
                        <a:latin typeface="Cambria Math" panose="02040503050406030204" pitchFamily="18" charset="0"/>
                      </a:rPr>
                      <m:t>)</m:t>
                    </m:r>
                  </m:oMath>
                </a14:m>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是用于平衡两个损失的参数（比如，设</a:t>
                </a:r>
                <a14:m>
                  <m:oMath xmlns:m="http://schemas.openxmlformats.org/officeDocument/2006/math">
                    <m:r>
                      <m:rPr>
                        <m:sty m:val="p"/>
                      </m:rPr>
                      <a:rPr lang="zh-CN" altLang="en-US" sz="1600" b="0" i="0" smtClean="0">
                        <a:latin typeface="Cambria Math" panose="02040503050406030204" pitchFamily="18" charset="0"/>
                      </a:rPr>
                      <m:t>α</m:t>
                    </m:r>
                    <m:r>
                      <a:rPr lang="zh-CN" altLang="en-US" sz="1600" b="0" i="1" smtClean="0">
                        <a:latin typeface="Cambria Math" panose="02040503050406030204" pitchFamily="18" charset="0"/>
                      </a:rPr>
                      <m:t> </m:t>
                    </m:r>
                  </m:oMath>
                </a14:m>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就是</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untargeted</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攻击，仅最大化原损失函数；设</a:t>
                </a:r>
                <a14:m>
                  <m:oMath xmlns:m="http://schemas.openxmlformats.org/officeDocument/2006/math">
                    <m:r>
                      <a:rPr lang="zh-CN" altLang="en-US" sz="1600" b="0" i="1" smtClean="0">
                        <a:latin typeface="Cambria Math" panose="02040503050406030204" pitchFamily="18" charset="0"/>
                      </a:rPr>
                      <m:t>𝛽</m:t>
                    </m:r>
                  </m:oMath>
                </a14:m>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就是</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targeted</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攻击），其中</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loss</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函数是</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FasterRCNN</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的损失函数，具体如下：</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𝑙𝑜𝑠𝑠</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𝑅𝑃𝑁</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𝐿𝑜𝑠𝑠</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𝑅𝑂𝐼</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𝐿𝑜𝑠𝑠</m:t>
                      </m:r>
                    </m:oMath>
                  </m:oMathPara>
                </a14:m>
                <a:endParaRPr lang="en-US" altLang="zh-CN" sz="1600" b="0" i="1" dirty="0">
                  <a:latin typeface="Times New Roman" panose="02020603050405020304" pitchFamily="18" charset="0"/>
                  <a:cs typeface="Times New Roman" panose="02020603050405020304" pitchFamily="18" charset="0"/>
                </a:endParaRPr>
              </a:p>
              <a:p>
                <a:pPr algn="just">
                  <a:lnSpc>
                    <a:spcPct val="125000"/>
                  </a:lnSpc>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𝑜𝑏𝑗𝑒𝑐𝑡𝑛𝑒𝑠𝑠</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𝑙𝑜𝑠𝑠</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𝑟𝑝𝑛</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𝑏𝑜𝑥</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𝑟𝑒𝑔</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𝑙𝑜𝑠</m:t>
                      </m:r>
                      <m:r>
                        <m:rPr>
                          <m:sty m:val="p"/>
                        </m:rPr>
                        <a:rPr lang="en-US" altLang="zh-CN" sz="1600" i="1">
                          <a:latin typeface="Cambria Math" panose="02040503050406030204" pitchFamily="18" charset="0"/>
                        </a:rPr>
                        <m:t>s</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𝑐𝑙𝑠</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𝑙𝑜𝑠𝑠</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𝑏𝑜𝑥</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𝑟𝑒𝑔</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𝑙𝑜𝑠𝑠</m:t>
                      </m:r>
                    </m:oMath>
                  </m:oMathPara>
                </a14:m>
                <a:endParaRPr lang="en-US" altLang="zh-CN" sz="1600" dirty="0">
                  <a:latin typeface="Times New Roman" panose="02020603050405020304" pitchFamily="18" charset="0"/>
                  <a:cs typeface="Times New Roman" panose="02020603050405020304" pitchFamily="18" charset="0"/>
                </a:endParaRPr>
              </a:p>
              <a:p>
                <a:pPr algn="just">
                  <a:lnSpc>
                    <a:spcPct val="125000"/>
                  </a:lnSpc>
                </a:pP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RPN</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Loss</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中</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objectness loss</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是对</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proposal</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框的前景</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背景的二分类损失，</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rpn box loss</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是预测出的前景框与</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ground truth</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的回归损失；</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ROI Loss </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中</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cls loss</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是分类的损失，</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box reg loss</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是预测框与真实目标框的回归损失。</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75589" y="1162758"/>
                <a:ext cx="10697211" cy="4892943"/>
              </a:xfrm>
              <a:prstGeom prst="rect">
                <a:avLst/>
              </a:prstGeom>
              <a:blipFill>
                <a:blip r:embed="rId3"/>
                <a:stretch>
                  <a:fillRect l="-456" r="-2279" b="-873"/>
                </a:stretch>
              </a:blipFill>
            </p:spPr>
            <p:txBody>
              <a:bodyPr/>
              <a:lstStyle/>
              <a:p>
                <a:r>
                  <a:rPr lang="zh-CN" altLang="en-US">
                    <a:noFill/>
                  </a:rPr>
                  <a:t> </a:t>
                </a:r>
              </a:p>
            </p:txBody>
          </p:sp>
        </mc:Fallback>
      </mc:AlternateContent>
      <p:sp>
        <p:nvSpPr>
          <p:cNvPr id="11" name="文本框 10"/>
          <p:cNvSpPr txBox="1"/>
          <p:nvPr/>
        </p:nvSpPr>
        <p:spPr>
          <a:xfrm>
            <a:off x="10493115" y="1389872"/>
            <a:ext cx="1107996" cy="369332"/>
          </a:xfrm>
          <a:prstGeom prst="rect">
            <a:avLst/>
          </a:prstGeom>
          <a:noFill/>
        </p:spPr>
        <p:txBody>
          <a:bodyPr wrap="none" rtlCol="0">
            <a:spAutoFit/>
          </a:bodyPr>
          <a:lstStyle/>
          <a:p>
            <a:r>
              <a:rPr lang="zh-CN" altLang="en-US" dirty="0">
                <a:solidFill>
                  <a:schemeClr val="bg1"/>
                </a:solidFill>
              </a:rPr>
              <a:t>相机视角</a:t>
            </a:r>
          </a:p>
        </p:txBody>
      </p:sp>
    </p:spTree>
    <p:extLst>
      <p:ext uri="{BB962C8B-B14F-4D97-AF65-F5344CB8AC3E}">
        <p14:creationId xmlns:p14="http://schemas.microsoft.com/office/powerpoint/2010/main" val="310569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Effect transition="in" filter="fade">
                                      <p:cBhvr>
                                        <p:cTn id="29" dur="500"/>
                                        <p:tgtEl>
                                          <p:spTgt spid="2">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fade">
                                      <p:cBhvr>
                                        <p:cTn id="34" dur="500"/>
                                        <p:tgtEl>
                                          <p:spTgt spid="2">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Effect transition="in" filter="fade">
                                      <p:cBhvr>
                                        <p:cTn id="37" dur="500"/>
                                        <p:tgtEl>
                                          <p:spTgt spid="2">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10" end="10"/>
                                            </p:txEl>
                                          </p:spTgt>
                                        </p:tgtEl>
                                        <p:attrNameLst>
                                          <p:attrName>style.visibility</p:attrName>
                                        </p:attrNameLst>
                                      </p:cBhvr>
                                      <p:to>
                                        <p:strVal val="visible"/>
                                      </p:to>
                                    </p:set>
                                    <p:animEffect transition="in" filter="fade">
                                      <p:cBhvr>
                                        <p:cTn id="42" dur="500"/>
                                        <p:tgtEl>
                                          <p:spTgt spid="2">
                                            <p:txEl>
                                              <p:pRg st="10" end="1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
                                            <p:txEl>
                                              <p:pRg st="11" end="11"/>
                                            </p:txEl>
                                          </p:spTgt>
                                        </p:tgtEl>
                                        <p:attrNameLst>
                                          <p:attrName>style.visibility</p:attrName>
                                        </p:attrNameLst>
                                      </p:cBhvr>
                                      <p:to>
                                        <p:strVal val="visible"/>
                                      </p:to>
                                    </p:set>
                                    <p:animEffect transition="in" filter="fade">
                                      <p:cBhvr>
                                        <p:cTn id="45"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67E4ACE-E930-4927-95FA-A69C3EFA886A}"/>
              </a:ext>
            </a:extLst>
          </p:cNvPr>
          <p:cNvSpPr txBox="1"/>
          <p:nvPr/>
        </p:nvSpPr>
        <p:spPr>
          <a:xfrm>
            <a:off x="275588" y="1162758"/>
            <a:ext cx="11086317" cy="984308"/>
          </a:xfrm>
          <a:prstGeom prst="rect">
            <a:avLst/>
          </a:prstGeom>
          <a:noFill/>
        </p:spPr>
        <p:txBody>
          <a:bodyPr wrap="square" rtlCol="0">
            <a:spAutoFit/>
          </a:bodyPr>
          <a:lstStyle/>
          <a:p>
            <a:pPr algn="just">
              <a:lnSpc>
                <a:spcPct val="125000"/>
              </a:lnSpc>
            </a:pP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    </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但我意外发现，在不规范化</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的取值范围（对于一张</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uint8</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类型的图片，它每个像素的</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RGB</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取值都应该属于</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[0, 255]</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，在其进入网络参与运算之前也应该被归一化到</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[0, 1]</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）的情况下，也就是输入网络的图片部分（除去</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部分的像素）是正常归一化的，但</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处像素的取值没有被归一化。这种情况下，可以训练得到与</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非常相似的结果：</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E5F5714E-624D-4955-B28E-367609EE1597}"/>
              </a:ext>
            </a:extLst>
          </p:cNvPr>
          <p:cNvPicPr>
            <a:picLocks noChangeAspect="1"/>
          </p:cNvPicPr>
          <p:nvPr/>
        </p:nvPicPr>
        <p:blipFill>
          <a:blip r:embed="rId2"/>
          <a:stretch>
            <a:fillRect/>
          </a:stretch>
        </p:blipFill>
        <p:spPr>
          <a:xfrm>
            <a:off x="894945" y="2245235"/>
            <a:ext cx="5003268" cy="1906467"/>
          </a:xfrm>
          <a:prstGeom prst="rect">
            <a:avLst/>
          </a:prstGeom>
        </p:spPr>
      </p:pic>
      <p:pic>
        <p:nvPicPr>
          <p:cNvPr id="9" name="图片 8">
            <a:extLst>
              <a:ext uri="{FF2B5EF4-FFF2-40B4-BE49-F238E27FC236}">
                <a16:creationId xmlns:a16="http://schemas.microsoft.com/office/drawing/2014/main" id="{88134A3C-AF50-4870-B994-A7FFBDF66B53}"/>
              </a:ext>
            </a:extLst>
          </p:cNvPr>
          <p:cNvPicPr>
            <a:picLocks noChangeAspect="1"/>
          </p:cNvPicPr>
          <p:nvPr/>
        </p:nvPicPr>
        <p:blipFill>
          <a:blip r:embed="rId3"/>
          <a:stretch>
            <a:fillRect/>
          </a:stretch>
        </p:blipFill>
        <p:spPr>
          <a:xfrm>
            <a:off x="6213861" y="2245235"/>
            <a:ext cx="5003268" cy="1906468"/>
          </a:xfrm>
          <a:prstGeom prst="rect">
            <a:avLst/>
          </a:prstGeom>
        </p:spPr>
      </p:pic>
      <p:sp>
        <p:nvSpPr>
          <p:cNvPr id="10" name="文本框 9">
            <a:extLst>
              <a:ext uri="{FF2B5EF4-FFF2-40B4-BE49-F238E27FC236}">
                <a16:creationId xmlns:a16="http://schemas.microsoft.com/office/drawing/2014/main" id="{6BDE1AA2-10BF-4D7E-B314-891B4FB886DD}"/>
              </a:ext>
            </a:extLst>
          </p:cNvPr>
          <p:cNvSpPr txBox="1"/>
          <p:nvPr/>
        </p:nvSpPr>
        <p:spPr>
          <a:xfrm>
            <a:off x="2688693" y="4119994"/>
            <a:ext cx="1415772" cy="276999"/>
          </a:xfrm>
          <a:prstGeom prst="rect">
            <a:avLst/>
          </a:prstGeom>
          <a:noFill/>
        </p:spPr>
        <p:txBody>
          <a:bodyPr wrap="none" rtlCol="0">
            <a:spAutoFit/>
          </a:bodyPr>
          <a:lstStyle/>
          <a:p>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产生无效的检测框</a:t>
            </a:r>
          </a:p>
        </p:txBody>
      </p:sp>
      <p:sp>
        <p:nvSpPr>
          <p:cNvPr id="11" name="文本框 10">
            <a:extLst>
              <a:ext uri="{FF2B5EF4-FFF2-40B4-BE49-F238E27FC236}">
                <a16:creationId xmlns:a16="http://schemas.microsoft.com/office/drawing/2014/main" id="{09C0F596-54AC-4782-8CDF-21D6D68FC848}"/>
              </a:ext>
            </a:extLst>
          </p:cNvPr>
          <p:cNvSpPr txBox="1"/>
          <p:nvPr/>
        </p:nvSpPr>
        <p:spPr>
          <a:xfrm>
            <a:off x="8007609" y="4122337"/>
            <a:ext cx="1415772" cy="276999"/>
          </a:xfrm>
          <a:prstGeom prst="rect">
            <a:avLst/>
          </a:prstGeom>
          <a:noFill/>
        </p:spPr>
        <p:txBody>
          <a:bodyPr wrap="none" rtlCol="0">
            <a:spAutoFit/>
          </a:bodyPr>
          <a:lstStyle/>
          <a:p>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抑制检测框的产生</a:t>
            </a:r>
          </a:p>
        </p:txBody>
      </p:sp>
      <p:sp>
        <p:nvSpPr>
          <p:cNvPr id="12" name="文本框 11">
            <a:extLst>
              <a:ext uri="{FF2B5EF4-FFF2-40B4-BE49-F238E27FC236}">
                <a16:creationId xmlns:a16="http://schemas.microsoft.com/office/drawing/2014/main" id="{15A581ED-6F64-4DF3-A5DF-1CF1D96121C2}"/>
              </a:ext>
            </a:extLst>
          </p:cNvPr>
          <p:cNvSpPr txBox="1"/>
          <p:nvPr/>
        </p:nvSpPr>
        <p:spPr>
          <a:xfrm>
            <a:off x="275588" y="4743801"/>
            <a:ext cx="5003268" cy="1281120"/>
          </a:xfrm>
          <a:prstGeom prst="rect">
            <a:avLst/>
          </a:prstGeom>
          <a:noFill/>
        </p:spPr>
        <p:txBody>
          <a:bodyPr wrap="square" rtlCol="0">
            <a:spAutoFit/>
          </a:bodyPr>
          <a:lstStyle/>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    但这明显是没有价值的，因为哪怕不做训练也能产生效果，但是由此我开始注意到和理解</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在</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GitHub</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的开源代码中的</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issues</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，由此进行了一系列的调研。</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p:txBody>
      </p:sp>
      <p:pic>
        <p:nvPicPr>
          <p:cNvPr id="13" name="图片 12">
            <a:extLst>
              <a:ext uri="{FF2B5EF4-FFF2-40B4-BE49-F238E27FC236}">
                <a16:creationId xmlns:a16="http://schemas.microsoft.com/office/drawing/2014/main" id="{55968F0D-05B9-458D-9D26-50FEFCDBEF89}"/>
              </a:ext>
            </a:extLst>
          </p:cNvPr>
          <p:cNvPicPr>
            <a:picLocks noChangeAspect="1"/>
          </p:cNvPicPr>
          <p:nvPr/>
        </p:nvPicPr>
        <p:blipFill>
          <a:blip r:embed="rId4"/>
          <a:stretch>
            <a:fillRect/>
          </a:stretch>
        </p:blipFill>
        <p:spPr>
          <a:xfrm>
            <a:off x="5542821" y="4557156"/>
            <a:ext cx="5212643" cy="1649091"/>
          </a:xfrm>
          <a:prstGeom prst="rect">
            <a:avLst/>
          </a:prstGeom>
        </p:spPr>
      </p:pic>
      <p:cxnSp>
        <p:nvCxnSpPr>
          <p:cNvPr id="14" name="直接箭头连接符 13">
            <a:extLst>
              <a:ext uri="{FF2B5EF4-FFF2-40B4-BE49-F238E27FC236}">
                <a16:creationId xmlns:a16="http://schemas.microsoft.com/office/drawing/2014/main" id="{9AF9A840-34D1-452D-9D9E-528F47326DD0}"/>
              </a:ext>
            </a:extLst>
          </p:cNvPr>
          <p:cNvCxnSpPr>
            <a:cxnSpLocks/>
          </p:cNvCxnSpPr>
          <p:nvPr/>
        </p:nvCxnSpPr>
        <p:spPr>
          <a:xfrm flipV="1">
            <a:off x="7198468" y="4888396"/>
            <a:ext cx="1236793" cy="142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3CE21D4-540F-4028-8C63-B0EDD09BE44C}"/>
              </a:ext>
            </a:extLst>
          </p:cNvPr>
          <p:cNvSpPr txBox="1"/>
          <p:nvPr/>
        </p:nvSpPr>
        <p:spPr>
          <a:xfrm>
            <a:off x="5387122" y="6313251"/>
            <a:ext cx="2324276" cy="276999"/>
          </a:xfrm>
          <a:prstGeom prst="rect">
            <a:avLst/>
          </a:prstGeom>
          <a:noFill/>
        </p:spPr>
        <p:txBody>
          <a:bodyPr wrap="square" rtlCol="0">
            <a:spAutoFit/>
          </a:bodyPr>
          <a:lstStyle/>
          <a:p>
            <a:pPr algn="ctr"/>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取值远离</a:t>
            </a:r>
            <a:r>
              <a:rPr lang="en-US" altLang="zh-CN" sz="1200" dirty="0">
                <a:latin typeface="Times New Roman" panose="02020603050405020304" pitchFamily="18" charset="0"/>
                <a:ea typeface="仿宋" panose="02010609060101010101" pitchFamily="49" charset="-122"/>
                <a:cs typeface="Times New Roman" panose="02020603050405020304" pitchFamily="18" charset="0"/>
              </a:rPr>
              <a:t>[0, 1]</a:t>
            </a:r>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的纯色块</a:t>
            </a:r>
          </a:p>
        </p:txBody>
      </p:sp>
      <p:sp>
        <p:nvSpPr>
          <p:cNvPr id="23" name="Rectangle 3">
            <a:extLst>
              <a:ext uri="{FF2B5EF4-FFF2-40B4-BE49-F238E27FC236}">
                <a16:creationId xmlns:a16="http://schemas.microsoft.com/office/drawing/2014/main" id="{75F3564B-5E03-43FB-9E49-584DFC55CB16}"/>
              </a:ext>
            </a:extLst>
          </p:cNvPr>
          <p:cNvSpPr/>
          <p:nvPr/>
        </p:nvSpPr>
        <p:spPr>
          <a:xfrm>
            <a:off x="10262285" y="334631"/>
            <a:ext cx="1008610" cy="584775"/>
          </a:xfrm>
          <a:prstGeom prst="rect">
            <a:avLst/>
          </a:prstGeom>
        </p:spPr>
        <p:txBody>
          <a:bodyPr wrap="none">
            <a:spAutoFit/>
          </a:bodyPr>
          <a:lstStyle/>
          <a:p>
            <a:pPr marL="0" marR="0" lvl="0" indent="0" algn="r" defTabSz="913765"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5BBB"/>
                </a:solidFill>
                <a:effectLst/>
                <a:uLnTx/>
                <a:uFillTx/>
                <a:latin typeface="Arial" panose="020B0604020202020204"/>
                <a:ea typeface="黑体" panose="02010609060101010101" pitchFamily="49" charset="-122"/>
                <a:cs typeface="+mn-cs"/>
              </a:rPr>
              <a:t>王恺</a:t>
            </a:r>
          </a:p>
        </p:txBody>
      </p:sp>
    </p:spTree>
    <p:extLst>
      <p:ext uri="{BB962C8B-B14F-4D97-AF65-F5344CB8AC3E}">
        <p14:creationId xmlns:p14="http://schemas.microsoft.com/office/powerpoint/2010/main" val="290553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D6CA4C9-A9A4-4C00-8323-94513D75836B}"/>
              </a:ext>
            </a:extLst>
          </p:cNvPr>
          <p:cNvSpPr txBox="1"/>
          <p:nvPr/>
        </p:nvSpPr>
        <p:spPr>
          <a:xfrm>
            <a:off x="275589" y="1162758"/>
            <a:ext cx="10697211" cy="1319592"/>
          </a:xfrm>
          <a:prstGeom prst="rect">
            <a:avLst/>
          </a:prstGeom>
          <a:noFill/>
        </p:spPr>
        <p:txBody>
          <a:bodyPr wrap="square" rtlCol="0">
            <a:spAutoFit/>
          </a:bodyPr>
          <a:lstStyle/>
          <a:p>
            <a:pPr algn="just">
              <a:lnSpc>
                <a:spcPct val="125000"/>
              </a:lnSpc>
            </a:pPr>
            <a:r>
              <a:rPr lang="en-US" altLang="zh-CN" b="1" dirty="0">
                <a:latin typeface="Times New Roman" panose="02020603050405020304" pitchFamily="18" charset="0"/>
                <a:ea typeface="仿宋" panose="02010609060101010101" pitchFamily="49" charset="-122"/>
                <a:cs typeface="Times New Roman" panose="02020603050405020304" pitchFamily="18" charset="0"/>
              </a:rPr>
              <a:t>GitHub</a:t>
            </a:r>
            <a:r>
              <a:rPr lang="zh-CN" altLang="en-US" b="1" dirty="0">
                <a:latin typeface="Times New Roman" panose="02020603050405020304" pitchFamily="18" charset="0"/>
                <a:ea typeface="仿宋" panose="02010609060101010101" pitchFamily="49" charset="-122"/>
                <a:cs typeface="Times New Roman" panose="02020603050405020304" pitchFamily="18" charset="0"/>
              </a:rPr>
              <a:t>上的</a:t>
            </a:r>
            <a:r>
              <a:rPr lang="en-US" altLang="zh-CN" b="1" dirty="0">
                <a:latin typeface="Times New Roman" panose="02020603050405020304" pitchFamily="18" charset="0"/>
                <a:ea typeface="仿宋" panose="02010609060101010101" pitchFamily="49" charset="-122"/>
                <a:cs typeface="Times New Roman" panose="02020603050405020304" pitchFamily="18" charset="0"/>
              </a:rPr>
              <a:t>Issues</a:t>
            </a:r>
            <a:r>
              <a:rPr lang="zh-CN" altLang="en-US" b="1" dirty="0">
                <a:latin typeface="Times New Roman" panose="02020603050405020304" pitchFamily="18" charset="0"/>
                <a:ea typeface="仿宋" panose="02010609060101010101" pitchFamily="49" charset="-122"/>
                <a:cs typeface="Times New Roman" panose="02020603050405020304" pitchFamily="18" charset="0"/>
              </a:rPr>
              <a:t>：</a:t>
            </a:r>
            <a:endParaRPr lang="en-US" altLang="zh-CN" b="1" dirty="0">
              <a:latin typeface="Times New Roman" panose="02020603050405020304" pitchFamily="18" charset="0"/>
              <a:ea typeface="仿宋" panose="02010609060101010101" pitchFamily="49" charset="-122"/>
              <a:cs typeface="Times New Roman" panose="02020603050405020304" pitchFamily="18" charset="0"/>
            </a:endParaRPr>
          </a:p>
          <a:p>
            <a:pPr algn="just">
              <a:lnSpc>
                <a:spcPct val="125000"/>
              </a:lnSpc>
            </a:pPr>
            <a:r>
              <a:rPr lang="en-US" altLang="zh-CN" sz="1600" b="1" dirty="0">
                <a:latin typeface="Times New Roman" panose="02020603050405020304" pitchFamily="18" charset="0"/>
                <a:ea typeface="仿宋"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仿宋" panose="02010609060101010101" pitchFamily="49" charset="-122"/>
                <a:cs typeface="Times New Roman" panose="02020603050405020304" pitchFamily="18" charset="0"/>
              </a:rPr>
              <a:t>反映</a:t>
            </a:r>
            <a:r>
              <a:rPr lang="en-US" altLang="zh-CN" sz="1600" b="1"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b="1" dirty="0">
                <a:latin typeface="Times New Roman" panose="02020603050405020304" pitchFamily="18" charset="0"/>
                <a:ea typeface="仿宋" panose="02010609060101010101" pitchFamily="49" charset="-122"/>
                <a:cs typeface="Times New Roman" panose="02020603050405020304" pitchFamily="18" charset="0"/>
              </a:rPr>
              <a:t>问题</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，因为项目起初提供了一个训练好的</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文件（也就是一个</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tensor</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文件）的下载链接</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所以有人反映这个</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的值甚至包含了</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-inf</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+inf</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；并且有人反映作者将</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加入到图片并参与模型计算的过程中没有进行规范化的操作。</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E250D81A-F085-4FCD-9662-0FEB84CED04A}"/>
              </a:ext>
            </a:extLst>
          </p:cNvPr>
          <p:cNvPicPr>
            <a:picLocks noChangeAspect="1"/>
          </p:cNvPicPr>
          <p:nvPr/>
        </p:nvPicPr>
        <p:blipFill>
          <a:blip r:embed="rId2"/>
          <a:stretch>
            <a:fillRect/>
          </a:stretch>
        </p:blipFill>
        <p:spPr>
          <a:xfrm>
            <a:off x="455390" y="2544894"/>
            <a:ext cx="4586602" cy="812924"/>
          </a:xfrm>
          <a:prstGeom prst="rect">
            <a:avLst/>
          </a:prstGeom>
        </p:spPr>
      </p:pic>
      <p:pic>
        <p:nvPicPr>
          <p:cNvPr id="4" name="图片 3">
            <a:extLst>
              <a:ext uri="{FF2B5EF4-FFF2-40B4-BE49-F238E27FC236}">
                <a16:creationId xmlns:a16="http://schemas.microsoft.com/office/drawing/2014/main" id="{7A12D570-1922-4507-AA53-92746191C7AA}"/>
              </a:ext>
            </a:extLst>
          </p:cNvPr>
          <p:cNvPicPr>
            <a:picLocks noChangeAspect="1"/>
          </p:cNvPicPr>
          <p:nvPr/>
        </p:nvPicPr>
        <p:blipFill>
          <a:blip r:embed="rId3"/>
          <a:stretch>
            <a:fillRect/>
          </a:stretch>
        </p:blipFill>
        <p:spPr>
          <a:xfrm>
            <a:off x="5221792" y="2381553"/>
            <a:ext cx="5751008" cy="1622079"/>
          </a:xfrm>
          <a:prstGeom prst="rect">
            <a:avLst/>
          </a:prstGeom>
        </p:spPr>
      </p:pic>
      <p:sp>
        <p:nvSpPr>
          <p:cNvPr id="5" name="文本框 4">
            <a:extLst>
              <a:ext uri="{FF2B5EF4-FFF2-40B4-BE49-F238E27FC236}">
                <a16:creationId xmlns:a16="http://schemas.microsoft.com/office/drawing/2014/main" id="{19C7EEB1-DA10-4D11-9784-D94684A2B418}"/>
              </a:ext>
            </a:extLst>
          </p:cNvPr>
          <p:cNvSpPr txBox="1"/>
          <p:nvPr/>
        </p:nvSpPr>
        <p:spPr>
          <a:xfrm>
            <a:off x="275589" y="3834355"/>
            <a:ext cx="10697211" cy="338554"/>
          </a:xfrm>
          <a:prstGeom prst="rect">
            <a:avLst/>
          </a:prstGeom>
          <a:noFill/>
        </p:spPr>
        <p:txBody>
          <a:bodyPr wrap="square" rtlCol="0">
            <a:spAutoFit/>
          </a:bodyPr>
          <a:lstStyle/>
          <a:p>
            <a:r>
              <a:rPr lang="en-US" altLang="zh-CN" sz="1600" b="1" dirty="0">
                <a:latin typeface="Times New Roman" panose="02020603050405020304" pitchFamily="18" charset="0"/>
                <a:ea typeface="仿宋" panose="02010609060101010101" pitchFamily="49" charset="-122"/>
                <a:cs typeface="Times New Roman" panose="02020603050405020304" pitchFamily="18" charset="0"/>
              </a:rPr>
              <a:t>2.</a:t>
            </a:r>
            <a:r>
              <a:rPr lang="zh-CN" altLang="en-US" sz="1600" b="1" dirty="0">
                <a:latin typeface="Times New Roman" panose="02020603050405020304" pitchFamily="18" charset="0"/>
                <a:ea typeface="仿宋" panose="02010609060101010101" pitchFamily="49" charset="-122"/>
                <a:cs typeface="Times New Roman" panose="02020603050405020304" pitchFamily="18" charset="0"/>
              </a:rPr>
              <a:t>反映训练不收敛，效果差</a:t>
            </a:r>
            <a:endParaRPr lang="en-US" altLang="zh-CN" sz="1600" b="1" dirty="0">
              <a:latin typeface="Times New Roman" panose="02020603050405020304" pitchFamily="18" charset="0"/>
              <a:ea typeface="仿宋"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560E521C-B465-457C-8E9F-703BDBCC869E}"/>
              </a:ext>
            </a:extLst>
          </p:cNvPr>
          <p:cNvPicPr>
            <a:picLocks noChangeAspect="1"/>
          </p:cNvPicPr>
          <p:nvPr/>
        </p:nvPicPr>
        <p:blipFill>
          <a:blip r:embed="rId4"/>
          <a:stretch>
            <a:fillRect/>
          </a:stretch>
        </p:blipFill>
        <p:spPr>
          <a:xfrm>
            <a:off x="7700315" y="4185298"/>
            <a:ext cx="2750774" cy="2197411"/>
          </a:xfrm>
          <a:prstGeom prst="rect">
            <a:avLst/>
          </a:prstGeom>
        </p:spPr>
      </p:pic>
      <p:sp>
        <p:nvSpPr>
          <p:cNvPr id="7" name="文本框 6">
            <a:extLst>
              <a:ext uri="{FF2B5EF4-FFF2-40B4-BE49-F238E27FC236}">
                <a16:creationId xmlns:a16="http://schemas.microsoft.com/office/drawing/2014/main" id="{6B5DB2D9-1F8E-4B74-9BBA-3FDBB349E044}"/>
              </a:ext>
            </a:extLst>
          </p:cNvPr>
          <p:cNvSpPr txBox="1"/>
          <p:nvPr/>
        </p:nvSpPr>
        <p:spPr>
          <a:xfrm>
            <a:off x="275589" y="4185298"/>
            <a:ext cx="7102136" cy="2215415"/>
          </a:xfrm>
          <a:prstGeom prst="rect">
            <a:avLst/>
          </a:prstGeom>
          <a:noFill/>
        </p:spPr>
        <p:txBody>
          <a:bodyPr wrap="square" rtlCol="0">
            <a:spAutoFit/>
          </a:bodyPr>
          <a:lstStyle/>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    这一点看起来好像与前一点是相背的，既然没限制它的取值范围，不应该每个人都可以训练出“错误”的</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然后取得一个“正确”的结果吗？</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    实际上，不是这样的，作者公开的采样的。这样子不做规范地参与训练，尽管也会让</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得到负值和超出</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的值代码中对</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进行的初始化方法是使用</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torch.rand()</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，也就是</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[0, 1]</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的均匀分布中，但是这个值是不可能变得足够大或足够小进而影响模型预测的，</a:t>
            </a:r>
            <a:r>
              <a:rPr lang="zh-CN" altLang="en-US" sz="1600" b="1" i="1" u="sng" dirty="0">
                <a:latin typeface="Times New Roman" panose="02020603050405020304" pitchFamily="18" charset="0"/>
                <a:ea typeface="仿宋" panose="02010609060101010101" pitchFamily="49" charset="-122"/>
                <a:cs typeface="Times New Roman" panose="02020603050405020304" pitchFamily="18" charset="0"/>
                <a:hlinkClick r:id="rId5"/>
              </a:rPr>
              <a:t>因为神经网络的参数值在哪怕经过足够久的训练也不会离其初始化的位置非常远</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8" name="Rectangle 3">
            <a:extLst>
              <a:ext uri="{FF2B5EF4-FFF2-40B4-BE49-F238E27FC236}">
                <a16:creationId xmlns:a16="http://schemas.microsoft.com/office/drawing/2014/main" id="{F292B5C6-A3FA-4943-A21D-A675BFB2AD7D}"/>
              </a:ext>
            </a:extLst>
          </p:cNvPr>
          <p:cNvSpPr/>
          <p:nvPr/>
        </p:nvSpPr>
        <p:spPr>
          <a:xfrm>
            <a:off x="10262285" y="334631"/>
            <a:ext cx="1008610" cy="584775"/>
          </a:xfrm>
          <a:prstGeom prst="rect">
            <a:avLst/>
          </a:prstGeom>
        </p:spPr>
        <p:txBody>
          <a:bodyPr wrap="none">
            <a:spAutoFit/>
          </a:bodyPr>
          <a:lstStyle/>
          <a:p>
            <a:pPr marL="0" marR="0" lvl="0" indent="0" algn="r" defTabSz="913765"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5BBB"/>
                </a:solidFill>
                <a:effectLst/>
                <a:uLnTx/>
                <a:uFillTx/>
                <a:latin typeface="Arial" panose="020B0604020202020204"/>
                <a:ea typeface="黑体" panose="02010609060101010101" pitchFamily="49" charset="-122"/>
                <a:cs typeface="+mn-cs"/>
              </a:rPr>
              <a:t>王恺</a:t>
            </a:r>
          </a:p>
        </p:txBody>
      </p:sp>
    </p:spTree>
    <p:extLst>
      <p:ext uri="{BB962C8B-B14F-4D97-AF65-F5344CB8AC3E}">
        <p14:creationId xmlns:p14="http://schemas.microsoft.com/office/powerpoint/2010/main" val="80152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0" end="0"/>
                                            </p:txEl>
                                          </p:spTgt>
                                        </p:tgtEl>
                                        <p:attrNameLst>
                                          <p:attrName>style.visibility</p:attrName>
                                        </p:attrNameLst>
                                      </p:cBhvr>
                                      <p:to>
                                        <p:strVal val="visible"/>
                                      </p:to>
                                    </p:set>
                                    <p:animEffect transition="in" filter="fade">
                                      <p:cBhvr>
                                        <p:cTn id="40" dur="500"/>
                                        <p:tgtEl>
                                          <p:spTgt spid="7">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xEl>
                                              <p:pRg st="1" end="1"/>
                                            </p:txEl>
                                          </p:spTgt>
                                        </p:tgtEl>
                                        <p:attrNameLst>
                                          <p:attrName>style.visibility</p:attrName>
                                        </p:attrNameLst>
                                      </p:cBhvr>
                                      <p:to>
                                        <p:strVal val="visible"/>
                                      </p:to>
                                    </p:set>
                                    <p:animEffect transition="in" filter="fade">
                                      <p:cBhvr>
                                        <p:cTn id="4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9FD426D-7ECA-42E0-AA81-DC6EC9CF2985}"/>
              </a:ext>
            </a:extLst>
          </p:cNvPr>
          <p:cNvSpPr txBox="1"/>
          <p:nvPr/>
        </p:nvSpPr>
        <p:spPr>
          <a:xfrm>
            <a:off x="275589" y="1162758"/>
            <a:ext cx="5820411" cy="2550698"/>
          </a:xfrm>
          <a:prstGeom prst="rect">
            <a:avLst/>
          </a:prstGeom>
          <a:noFill/>
        </p:spPr>
        <p:txBody>
          <a:bodyPr wrap="square" rtlCol="0">
            <a:spAutoFit/>
          </a:bodyPr>
          <a:lstStyle/>
          <a:p>
            <a:pPr algn="just">
              <a:lnSpc>
                <a:spcPct val="125000"/>
              </a:lnSpc>
            </a:pPr>
            <a:r>
              <a:rPr lang="zh-CN" altLang="en-US" b="1" dirty="0">
                <a:latin typeface="Times New Roman" panose="02020603050405020304" pitchFamily="18" charset="0"/>
                <a:ea typeface="仿宋" panose="02010609060101010101" pitchFamily="49" charset="-122"/>
                <a:cs typeface="Times New Roman" panose="02020603050405020304" pitchFamily="18" charset="0"/>
              </a:rPr>
              <a:t>后续的相关论文：</a:t>
            </a:r>
            <a:endParaRPr lang="en-US" altLang="zh-CN" b="1" dirty="0">
              <a:latin typeface="Times New Roman" panose="02020603050405020304" pitchFamily="18" charset="0"/>
              <a:ea typeface="仿宋" panose="02010609060101010101" pitchFamily="49" charset="-122"/>
              <a:cs typeface="Times New Roman" panose="02020603050405020304" pitchFamily="18" charset="0"/>
            </a:endParaRPr>
          </a:p>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    在后续的一篇工作中</a:t>
            </a:r>
            <a:r>
              <a:rPr lang="en-US" altLang="zh-CN" sz="1600" i="1" dirty="0">
                <a:latin typeface="Times New Roman" panose="02020603050405020304" pitchFamily="18" charset="0"/>
                <a:ea typeface="仿宋" panose="02010609060101010101" pitchFamily="49" charset="-122"/>
                <a:cs typeface="Times New Roman" panose="02020603050405020304" pitchFamily="18" charset="0"/>
                <a:hlinkClick r:id="rId2"/>
              </a:rPr>
              <a:t>Adversarial Detection: Attacking Object Detection in Real Time</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，就提到了</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存在的这个问题，我猜想，他们使用了</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的开源代码但并没有认为那是一个大问题，只是简单地提了一下（实际上也确实如此，因为按照前面所说，</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的代码是不会训练出非常大异常值的），所以在他们的工作中，通过进行</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clip</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修复这个问题，并实现了他们的攻击。</a:t>
            </a:r>
            <a:endParaRPr lang="zh-CN" altLang="en-US" sz="1600" i="1" dirty="0">
              <a:latin typeface="Times New Roman" panose="02020603050405020304" pitchFamily="18" charset="0"/>
              <a:ea typeface="仿宋"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4B58A070-E861-4ACC-B3E6-A11AB6D8C4A3}"/>
              </a:ext>
            </a:extLst>
          </p:cNvPr>
          <p:cNvPicPr>
            <a:picLocks noChangeAspect="1"/>
          </p:cNvPicPr>
          <p:nvPr/>
        </p:nvPicPr>
        <p:blipFill rotWithShape="1">
          <a:blip r:embed="rId3"/>
          <a:srcRect l="2130"/>
          <a:stretch/>
        </p:blipFill>
        <p:spPr>
          <a:xfrm>
            <a:off x="6096000" y="1557743"/>
            <a:ext cx="5442526" cy="1808695"/>
          </a:xfrm>
          <a:prstGeom prst="rect">
            <a:avLst/>
          </a:prstGeom>
        </p:spPr>
      </p:pic>
      <p:sp>
        <p:nvSpPr>
          <p:cNvPr id="4" name="文本框 3">
            <a:extLst>
              <a:ext uri="{FF2B5EF4-FFF2-40B4-BE49-F238E27FC236}">
                <a16:creationId xmlns:a16="http://schemas.microsoft.com/office/drawing/2014/main" id="{B3150DDB-8710-4140-97DB-33B9741AA6DD}"/>
              </a:ext>
            </a:extLst>
          </p:cNvPr>
          <p:cNvSpPr txBox="1"/>
          <p:nvPr/>
        </p:nvSpPr>
        <p:spPr>
          <a:xfrm>
            <a:off x="275589" y="3700032"/>
            <a:ext cx="11123931" cy="676532"/>
          </a:xfrm>
          <a:prstGeom prst="rect">
            <a:avLst/>
          </a:prstGeom>
          <a:noFill/>
        </p:spPr>
        <p:txBody>
          <a:bodyPr wrap="square">
            <a:spAutoFit/>
          </a:bodyPr>
          <a:lstStyle/>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    而这篇文章的攻击效果既没有</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那样的抑制其它检测框的出现，也没有在</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以外的位置产生多余的框。</a:t>
            </a:r>
            <a:r>
              <a:rPr lang="zh-CN" altLang="en-US" sz="1600" b="1" dirty="0">
                <a:latin typeface="Times New Roman" panose="02020603050405020304" pitchFamily="18" charset="0"/>
                <a:ea typeface="仿宋" panose="02010609060101010101" pitchFamily="49" charset="-122"/>
                <a:cs typeface="Times New Roman" panose="02020603050405020304" pitchFamily="18" charset="0"/>
              </a:rPr>
              <a:t>而这恰恰也是我在规范化</a:t>
            </a:r>
            <a:r>
              <a:rPr lang="en-US" altLang="zh-CN" sz="1600" b="1"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b="1" dirty="0">
                <a:latin typeface="Times New Roman" panose="02020603050405020304" pitchFamily="18" charset="0"/>
                <a:ea typeface="仿宋" panose="02010609060101010101" pitchFamily="49" charset="-122"/>
                <a:cs typeface="Times New Roman" panose="02020603050405020304" pitchFamily="18" charset="0"/>
              </a:rPr>
              <a:t>的情况下可以实现出来的效果</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a:t>
            </a:r>
          </a:p>
        </p:txBody>
      </p:sp>
      <p:pic>
        <p:nvPicPr>
          <p:cNvPr id="10" name="图片 9">
            <a:extLst>
              <a:ext uri="{FF2B5EF4-FFF2-40B4-BE49-F238E27FC236}">
                <a16:creationId xmlns:a16="http://schemas.microsoft.com/office/drawing/2014/main" id="{63113EB2-9096-4BAA-B8F2-CAC0D9BAA0D6}"/>
              </a:ext>
            </a:extLst>
          </p:cNvPr>
          <p:cNvPicPr>
            <a:picLocks noChangeAspect="1"/>
          </p:cNvPicPr>
          <p:nvPr/>
        </p:nvPicPr>
        <p:blipFill rotWithShape="1">
          <a:blip r:embed="rId4"/>
          <a:srcRect l="6521" t="3727" r="7077" b="10996"/>
          <a:stretch/>
        </p:blipFill>
        <p:spPr>
          <a:xfrm>
            <a:off x="1812876" y="4447039"/>
            <a:ext cx="1830118" cy="1823213"/>
          </a:xfrm>
          <a:prstGeom prst="rect">
            <a:avLst/>
          </a:prstGeom>
        </p:spPr>
      </p:pic>
      <p:sp>
        <p:nvSpPr>
          <p:cNvPr id="11" name="文本框 10">
            <a:extLst>
              <a:ext uri="{FF2B5EF4-FFF2-40B4-BE49-F238E27FC236}">
                <a16:creationId xmlns:a16="http://schemas.microsoft.com/office/drawing/2014/main" id="{6C2F2AFA-A560-48C8-AFBF-588CC0A006AD}"/>
              </a:ext>
            </a:extLst>
          </p:cNvPr>
          <p:cNvSpPr txBox="1"/>
          <p:nvPr/>
        </p:nvSpPr>
        <p:spPr>
          <a:xfrm>
            <a:off x="2015709" y="6325669"/>
            <a:ext cx="1415772" cy="276999"/>
          </a:xfrm>
          <a:prstGeom prst="rect">
            <a:avLst/>
          </a:prstGeom>
          <a:noFill/>
        </p:spPr>
        <p:txBody>
          <a:bodyPr wrap="none" rtlCol="0">
            <a:spAutoFit/>
          </a:bodyPr>
          <a:lstStyle/>
          <a:p>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该文章的攻击效果</a:t>
            </a:r>
          </a:p>
        </p:txBody>
      </p:sp>
      <p:sp>
        <p:nvSpPr>
          <p:cNvPr id="12" name="文本框 11">
            <a:extLst>
              <a:ext uri="{FF2B5EF4-FFF2-40B4-BE49-F238E27FC236}">
                <a16:creationId xmlns:a16="http://schemas.microsoft.com/office/drawing/2014/main" id="{52FA149B-CA08-4F64-ABAA-BDB270B2E1D4}"/>
              </a:ext>
            </a:extLst>
          </p:cNvPr>
          <p:cNvSpPr txBox="1"/>
          <p:nvPr/>
        </p:nvSpPr>
        <p:spPr>
          <a:xfrm>
            <a:off x="6249254" y="6325669"/>
            <a:ext cx="2339102" cy="461665"/>
          </a:xfrm>
          <a:prstGeom prst="rect">
            <a:avLst/>
          </a:prstGeom>
          <a:noFill/>
        </p:spPr>
        <p:txBody>
          <a:bodyPr wrap="none" rtlCol="0">
            <a:spAutoFit/>
          </a:bodyPr>
          <a:lstStyle/>
          <a:p>
            <a:pPr algn="ctr"/>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我实现的效果</a:t>
            </a:r>
            <a:endParaRPr lang="en-US" altLang="zh-CN" sz="1200" dirty="0">
              <a:latin typeface="Times New Roman" panose="02020603050405020304" pitchFamily="18" charset="0"/>
              <a:ea typeface="仿宋" panose="02010609060101010101" pitchFamily="49" charset="-122"/>
              <a:cs typeface="Times New Roman" panose="02020603050405020304" pitchFamily="18" charset="0"/>
            </a:endParaRPr>
          </a:p>
          <a:p>
            <a:pPr algn="ctr"/>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（优化目标为最大化</a:t>
            </a:r>
            <a:r>
              <a:rPr lang="en-US" altLang="zh-CN" sz="1200" dirty="0">
                <a:latin typeface="Times New Roman" panose="02020603050405020304" pitchFamily="18" charset="0"/>
                <a:ea typeface="仿宋" panose="02010609060101010101" pitchFamily="49" charset="-122"/>
                <a:cs typeface="Times New Roman" panose="02020603050405020304" pitchFamily="18" charset="0"/>
              </a:rPr>
              <a:t>RPN Loss</a:t>
            </a:r>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a:t>
            </a:r>
          </a:p>
        </p:txBody>
      </p:sp>
      <p:pic>
        <p:nvPicPr>
          <p:cNvPr id="13" name="图片 12">
            <a:extLst>
              <a:ext uri="{FF2B5EF4-FFF2-40B4-BE49-F238E27FC236}">
                <a16:creationId xmlns:a16="http://schemas.microsoft.com/office/drawing/2014/main" id="{2D23433C-8EAD-4DFE-867A-D38937A70254}"/>
              </a:ext>
            </a:extLst>
          </p:cNvPr>
          <p:cNvPicPr>
            <a:picLocks noChangeAspect="1"/>
          </p:cNvPicPr>
          <p:nvPr/>
        </p:nvPicPr>
        <p:blipFill>
          <a:blip r:embed="rId5"/>
          <a:stretch>
            <a:fillRect/>
          </a:stretch>
        </p:blipFill>
        <p:spPr>
          <a:xfrm>
            <a:off x="4635740" y="4399373"/>
            <a:ext cx="5566130" cy="1932599"/>
          </a:xfrm>
          <a:prstGeom prst="rect">
            <a:avLst/>
          </a:prstGeom>
        </p:spPr>
      </p:pic>
      <p:sp>
        <p:nvSpPr>
          <p:cNvPr id="14" name="Rectangle 3">
            <a:extLst>
              <a:ext uri="{FF2B5EF4-FFF2-40B4-BE49-F238E27FC236}">
                <a16:creationId xmlns:a16="http://schemas.microsoft.com/office/drawing/2014/main" id="{B62BC6BF-F237-4D91-B09B-82E53E09D149}"/>
              </a:ext>
            </a:extLst>
          </p:cNvPr>
          <p:cNvSpPr/>
          <p:nvPr/>
        </p:nvSpPr>
        <p:spPr>
          <a:xfrm>
            <a:off x="10262285" y="334631"/>
            <a:ext cx="1008610" cy="584775"/>
          </a:xfrm>
          <a:prstGeom prst="rect">
            <a:avLst/>
          </a:prstGeom>
        </p:spPr>
        <p:txBody>
          <a:bodyPr wrap="none">
            <a:spAutoFit/>
          </a:bodyPr>
          <a:lstStyle/>
          <a:p>
            <a:pPr marL="0" marR="0" lvl="0" indent="0" algn="r" defTabSz="913765"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5BBB"/>
                </a:solidFill>
                <a:effectLst/>
                <a:uLnTx/>
                <a:uFillTx/>
                <a:latin typeface="Arial" panose="020B0604020202020204"/>
                <a:ea typeface="黑体" panose="02010609060101010101" pitchFamily="49" charset="-122"/>
                <a:cs typeface="+mn-cs"/>
              </a:rPr>
              <a:t>王恺</a:t>
            </a:r>
          </a:p>
        </p:txBody>
      </p:sp>
    </p:spTree>
    <p:extLst>
      <p:ext uri="{BB962C8B-B14F-4D97-AF65-F5344CB8AC3E}">
        <p14:creationId xmlns:p14="http://schemas.microsoft.com/office/powerpoint/2010/main" val="85595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01E8D94-6C1D-43D9-92C5-F9F6CEA3912A}"/>
              </a:ext>
            </a:extLst>
          </p:cNvPr>
          <p:cNvSpPr txBox="1"/>
          <p:nvPr/>
        </p:nvSpPr>
        <p:spPr>
          <a:xfrm>
            <a:off x="275590" y="1162758"/>
            <a:ext cx="8316036" cy="2284472"/>
          </a:xfrm>
          <a:prstGeom prst="rect">
            <a:avLst/>
          </a:prstGeom>
          <a:noFill/>
        </p:spPr>
        <p:txBody>
          <a:bodyPr wrap="square" rtlCol="0">
            <a:spAutoFit/>
          </a:bodyPr>
          <a:lstStyle/>
          <a:p>
            <a:pPr algn="just">
              <a:lnSpc>
                <a:spcPct val="125000"/>
              </a:lnSpc>
            </a:pPr>
            <a:r>
              <a:rPr lang="zh-CN" altLang="en-US" b="1" dirty="0">
                <a:latin typeface="Times New Roman" panose="02020603050405020304" pitchFamily="18" charset="0"/>
                <a:ea typeface="仿宋" panose="02010609060101010101" pitchFamily="49" charset="-122"/>
                <a:cs typeface="Times New Roman" panose="02020603050405020304" pitchFamily="18" charset="0"/>
              </a:rPr>
              <a:t>我的想法：</a:t>
            </a:r>
            <a:endParaRPr lang="en-US" altLang="zh-CN" b="1" dirty="0">
              <a:latin typeface="Times New Roman" panose="02020603050405020304" pitchFamily="18" charset="0"/>
              <a:ea typeface="仿宋" panose="02010609060101010101" pitchFamily="49" charset="-122"/>
              <a:cs typeface="Times New Roman" panose="02020603050405020304" pitchFamily="18" charset="0"/>
            </a:endParaRPr>
          </a:p>
          <a:p>
            <a:pPr algn="just">
              <a:lnSpc>
                <a:spcPct val="125000"/>
              </a:lnSpc>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之后有一篇</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follow</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的工作，</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hlinkClick r:id="rId3"/>
              </a:rPr>
              <a:t>On Physical Adversarial Patches for Object Detection</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，并且他们也对</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进行了</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clip</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操作，在他们的文章中可以发现经过</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clip</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mAP</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只有些许下降。而他们的方法却能有比较明显的效果。他们能实现的是抑制其它检测框的生成，并且有</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hlinkClick r:id="rId4"/>
              </a:rPr>
              <a:t>视频演示</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。他们似乎只有优化方法与</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略有不同，同时</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GitHub</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只开源了一个草稿性质的</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JupyterNotebook</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，同时也有</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issue</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反应难训练、效果与文中的不一样的情况。此外，视频中的效果我觉得也有待商榷的地方。</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FA8892EC-124D-4EC9-A1B7-2A06439D29C0}"/>
              </a:ext>
            </a:extLst>
          </p:cNvPr>
          <p:cNvPicPr>
            <a:picLocks noChangeAspect="1"/>
          </p:cNvPicPr>
          <p:nvPr/>
        </p:nvPicPr>
        <p:blipFill>
          <a:blip r:embed="rId5"/>
          <a:stretch>
            <a:fillRect/>
          </a:stretch>
        </p:blipFill>
        <p:spPr>
          <a:xfrm>
            <a:off x="8869266" y="1344494"/>
            <a:ext cx="2471919" cy="4205472"/>
          </a:xfrm>
          <a:prstGeom prst="rect">
            <a:avLst/>
          </a:prstGeom>
        </p:spPr>
      </p:pic>
      <p:pic>
        <p:nvPicPr>
          <p:cNvPr id="9" name="图片 8">
            <a:extLst>
              <a:ext uri="{FF2B5EF4-FFF2-40B4-BE49-F238E27FC236}">
                <a16:creationId xmlns:a16="http://schemas.microsoft.com/office/drawing/2014/main" id="{2E9367CB-CC62-4D89-B844-D9691E50CDD6}"/>
              </a:ext>
            </a:extLst>
          </p:cNvPr>
          <p:cNvPicPr>
            <a:picLocks noChangeAspect="1"/>
          </p:cNvPicPr>
          <p:nvPr/>
        </p:nvPicPr>
        <p:blipFill rotWithShape="1">
          <a:blip r:embed="rId6"/>
          <a:srcRect l="12441" r="12112" b="12828"/>
          <a:stretch/>
        </p:blipFill>
        <p:spPr>
          <a:xfrm>
            <a:off x="403897" y="3619156"/>
            <a:ext cx="2734322" cy="1787986"/>
          </a:xfrm>
          <a:prstGeom prst="rect">
            <a:avLst/>
          </a:prstGeom>
        </p:spPr>
      </p:pic>
      <p:pic>
        <p:nvPicPr>
          <p:cNvPr id="10" name="图片 9">
            <a:extLst>
              <a:ext uri="{FF2B5EF4-FFF2-40B4-BE49-F238E27FC236}">
                <a16:creationId xmlns:a16="http://schemas.microsoft.com/office/drawing/2014/main" id="{875D5022-0D5F-43C4-BBFA-5C8EAA3516F0}"/>
              </a:ext>
            </a:extLst>
          </p:cNvPr>
          <p:cNvPicPr>
            <a:picLocks noChangeAspect="1"/>
          </p:cNvPicPr>
          <p:nvPr/>
        </p:nvPicPr>
        <p:blipFill rotWithShape="1">
          <a:blip r:embed="rId7"/>
          <a:srcRect l="12696" r="13017" b="12828"/>
          <a:stretch/>
        </p:blipFill>
        <p:spPr>
          <a:xfrm>
            <a:off x="3138219" y="3619157"/>
            <a:ext cx="2734322" cy="1787985"/>
          </a:xfrm>
          <a:prstGeom prst="rect">
            <a:avLst/>
          </a:prstGeom>
        </p:spPr>
      </p:pic>
      <p:pic>
        <p:nvPicPr>
          <p:cNvPr id="11" name="图片 10">
            <a:extLst>
              <a:ext uri="{FF2B5EF4-FFF2-40B4-BE49-F238E27FC236}">
                <a16:creationId xmlns:a16="http://schemas.microsoft.com/office/drawing/2014/main" id="{6DBB909E-5EE6-4097-870D-8618C7C66CF5}"/>
              </a:ext>
            </a:extLst>
          </p:cNvPr>
          <p:cNvPicPr>
            <a:picLocks noChangeAspect="1"/>
          </p:cNvPicPr>
          <p:nvPr/>
        </p:nvPicPr>
        <p:blipFill rotWithShape="1">
          <a:blip r:embed="rId8"/>
          <a:srcRect l="12199" r="12353" b="12193"/>
          <a:stretch/>
        </p:blipFill>
        <p:spPr>
          <a:xfrm>
            <a:off x="5872541" y="3619157"/>
            <a:ext cx="2734322" cy="1787985"/>
          </a:xfrm>
          <a:prstGeom prst="rect">
            <a:avLst/>
          </a:prstGeom>
        </p:spPr>
      </p:pic>
      <p:sp>
        <p:nvSpPr>
          <p:cNvPr id="14" name="Rectangle 3">
            <a:extLst>
              <a:ext uri="{FF2B5EF4-FFF2-40B4-BE49-F238E27FC236}">
                <a16:creationId xmlns:a16="http://schemas.microsoft.com/office/drawing/2014/main" id="{E88A208D-C4FE-4739-88E0-0126B4B6CA92}"/>
              </a:ext>
            </a:extLst>
          </p:cNvPr>
          <p:cNvSpPr/>
          <p:nvPr/>
        </p:nvSpPr>
        <p:spPr>
          <a:xfrm>
            <a:off x="10262285" y="334631"/>
            <a:ext cx="1008610" cy="584775"/>
          </a:xfrm>
          <a:prstGeom prst="rect">
            <a:avLst/>
          </a:prstGeom>
        </p:spPr>
        <p:txBody>
          <a:bodyPr wrap="none">
            <a:spAutoFit/>
          </a:bodyPr>
          <a:lstStyle/>
          <a:p>
            <a:pPr marL="0" marR="0" lvl="0" indent="0" algn="r" defTabSz="913765"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5BBB"/>
                </a:solidFill>
                <a:effectLst/>
                <a:uLnTx/>
                <a:uFillTx/>
                <a:latin typeface="Arial" panose="020B0604020202020204"/>
                <a:ea typeface="黑体" panose="02010609060101010101" pitchFamily="49" charset="-122"/>
                <a:cs typeface="+mn-cs"/>
              </a:rPr>
              <a:t>王恺</a:t>
            </a:r>
          </a:p>
        </p:txBody>
      </p:sp>
    </p:spTree>
    <p:extLst>
      <p:ext uri="{BB962C8B-B14F-4D97-AF65-F5344CB8AC3E}">
        <p14:creationId xmlns:p14="http://schemas.microsoft.com/office/powerpoint/2010/main" val="237789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FC92104-9FF6-41C8-9E87-1E7440A66E72}"/>
              </a:ext>
            </a:extLst>
          </p:cNvPr>
          <p:cNvSpPr txBox="1"/>
          <p:nvPr/>
        </p:nvSpPr>
        <p:spPr>
          <a:xfrm>
            <a:off x="275590" y="1162758"/>
            <a:ext cx="10956290" cy="1330557"/>
          </a:xfrm>
          <a:prstGeom prst="rect">
            <a:avLst/>
          </a:prstGeom>
          <a:noFill/>
        </p:spPr>
        <p:txBody>
          <a:bodyPr wrap="square" rtlCol="0">
            <a:spAutoFit/>
          </a:bodyPr>
          <a:lstStyle/>
          <a:p>
            <a:pPr algn="just">
              <a:lnSpc>
                <a:spcPct val="125000"/>
              </a:lnSpc>
            </a:pPr>
            <a:r>
              <a:rPr lang="zh-CN" altLang="en-US" b="1" dirty="0">
                <a:latin typeface="Times New Roman" panose="02020603050405020304" pitchFamily="18" charset="0"/>
                <a:ea typeface="+mj-ea"/>
                <a:cs typeface="Times New Roman" panose="02020603050405020304" pitchFamily="18" charset="0"/>
              </a:rPr>
              <a:t>后续工作：</a:t>
            </a:r>
            <a:endParaRPr lang="en-US" altLang="zh-CN" b="1" dirty="0">
              <a:latin typeface="Times New Roman" panose="02020603050405020304" pitchFamily="18" charset="0"/>
              <a:ea typeface="+mj-ea"/>
              <a:cs typeface="Times New Roman" panose="02020603050405020304" pitchFamily="18" charset="0"/>
            </a:endParaRPr>
          </a:p>
          <a:p>
            <a:pPr>
              <a:lnSpc>
                <a:spcPct val="125000"/>
              </a:lnSpc>
            </a:pP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继续深入探究</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这一系列工作，看看到底什么时候是能实现的，什么是不能实现的。</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a:p>
            <a:pPr>
              <a:lnSpc>
                <a:spcPct val="125000"/>
              </a:lnSpc>
            </a:pP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2.</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探索适合评估对抗</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Patch</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效果的</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metric</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a:p>
            <a:pPr>
              <a:lnSpc>
                <a:spcPct val="125000"/>
              </a:lnSpc>
            </a:pP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406730E1-BB0F-4FFB-9E7B-7315DD807E8B}"/>
              </a:ext>
            </a:extLst>
          </p:cNvPr>
          <p:cNvPicPr>
            <a:picLocks noChangeAspect="1"/>
          </p:cNvPicPr>
          <p:nvPr/>
        </p:nvPicPr>
        <p:blipFill rotWithShape="1">
          <a:blip r:embed="rId2"/>
          <a:srcRect t="24771"/>
          <a:stretch/>
        </p:blipFill>
        <p:spPr>
          <a:xfrm>
            <a:off x="455964" y="2512449"/>
            <a:ext cx="3546315" cy="1155042"/>
          </a:xfrm>
          <a:prstGeom prst="rect">
            <a:avLst/>
          </a:prstGeom>
        </p:spPr>
      </p:pic>
      <p:sp>
        <p:nvSpPr>
          <p:cNvPr id="8" name="文本框 7">
            <a:extLst>
              <a:ext uri="{FF2B5EF4-FFF2-40B4-BE49-F238E27FC236}">
                <a16:creationId xmlns:a16="http://schemas.microsoft.com/office/drawing/2014/main" id="{B81335C3-9B27-4EEC-BB35-9551ECAA4021}"/>
              </a:ext>
            </a:extLst>
          </p:cNvPr>
          <p:cNvSpPr txBox="1"/>
          <p:nvPr/>
        </p:nvSpPr>
        <p:spPr>
          <a:xfrm>
            <a:off x="4244520" y="2512449"/>
            <a:ext cx="3702960" cy="1077218"/>
          </a:xfrm>
          <a:prstGeom prst="rect">
            <a:avLst/>
          </a:prstGeom>
          <a:noFill/>
        </p:spPr>
        <p:txBody>
          <a:bodyPr wrap="square">
            <a:spAutoFit/>
          </a:bodyPr>
          <a:lstStyle/>
          <a:p>
            <a:pPr algn="just"/>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目前找到了一篇相关工作</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hlinkClick r:id="rId3"/>
              </a:rPr>
              <a:t>Benchmarking and deeper analysis of adversarial patch attack on object detectors</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 计划后续详细阅读</a:t>
            </a:r>
            <a:endParaRPr lang="zh-CN" altLang="en-US" sz="1600" dirty="0"/>
          </a:p>
        </p:txBody>
      </p:sp>
      <p:sp>
        <p:nvSpPr>
          <p:cNvPr id="9" name="Rectangle 3">
            <a:extLst>
              <a:ext uri="{FF2B5EF4-FFF2-40B4-BE49-F238E27FC236}">
                <a16:creationId xmlns:a16="http://schemas.microsoft.com/office/drawing/2014/main" id="{0F96AE9B-C39B-4200-92EA-AA9635214DFF}"/>
              </a:ext>
            </a:extLst>
          </p:cNvPr>
          <p:cNvSpPr/>
          <p:nvPr/>
        </p:nvSpPr>
        <p:spPr>
          <a:xfrm>
            <a:off x="10262285" y="334631"/>
            <a:ext cx="1008610" cy="584775"/>
          </a:xfrm>
          <a:prstGeom prst="rect">
            <a:avLst/>
          </a:prstGeom>
        </p:spPr>
        <p:txBody>
          <a:bodyPr wrap="none">
            <a:spAutoFit/>
          </a:bodyPr>
          <a:lstStyle/>
          <a:p>
            <a:pPr marL="0" marR="0" lvl="0" indent="0" algn="r" defTabSz="913765"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5BBB"/>
                </a:solidFill>
                <a:effectLst/>
                <a:uLnTx/>
                <a:uFillTx/>
                <a:latin typeface="Arial" panose="020B0604020202020204"/>
                <a:ea typeface="黑体" panose="02010609060101010101" pitchFamily="49" charset="-122"/>
                <a:cs typeface="+mn-cs"/>
              </a:rPr>
              <a:t>王恺</a:t>
            </a:r>
          </a:p>
        </p:txBody>
      </p:sp>
    </p:spTree>
    <p:extLst>
      <p:ext uri="{BB962C8B-B14F-4D97-AF65-F5344CB8AC3E}">
        <p14:creationId xmlns:p14="http://schemas.microsoft.com/office/powerpoint/2010/main" val="294369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D61FE50-F0AF-4F48-B941-DFD4CAACC597}"/>
              </a:ext>
            </a:extLst>
          </p:cNvPr>
          <p:cNvSpPr txBox="1"/>
          <p:nvPr/>
        </p:nvSpPr>
        <p:spPr>
          <a:xfrm>
            <a:off x="486383" y="1517515"/>
            <a:ext cx="6870214" cy="646331"/>
          </a:xfrm>
          <a:prstGeom prst="rect">
            <a:avLst/>
          </a:prstGeom>
          <a:noFill/>
        </p:spPr>
        <p:txBody>
          <a:bodyPr wrap="none" rtlCol="0">
            <a:spAutoFit/>
          </a:bodyPr>
          <a:lstStyle/>
          <a:p>
            <a:r>
              <a:rPr lang="zh-CN" altLang="en-US" dirty="0"/>
              <a:t>一行话概括：</a:t>
            </a:r>
            <a:endParaRPr lang="en-US" altLang="zh-CN" dirty="0"/>
          </a:p>
          <a:p>
            <a:r>
              <a:rPr lang="zh-CN" altLang="en-US" dirty="0"/>
              <a:t>深入探索</a:t>
            </a:r>
            <a:r>
              <a:rPr lang="en-US" altLang="zh-CN" dirty="0"/>
              <a:t>DPATCH</a:t>
            </a:r>
            <a:r>
              <a:rPr lang="zh-CN" altLang="en-US" dirty="0"/>
              <a:t>系列的工作，结合实践，对该工作提出强烈质疑</a:t>
            </a:r>
          </a:p>
        </p:txBody>
      </p:sp>
    </p:spTree>
    <p:extLst>
      <p:ext uri="{BB962C8B-B14F-4D97-AF65-F5344CB8AC3E}">
        <p14:creationId xmlns:p14="http://schemas.microsoft.com/office/powerpoint/2010/main" val="19162381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05588468-0b5c-4f5a-b435-5afb986dab57"/>
  <p:tag name="COMMONDATA" val="eyJoZGlkIjoiNmY2YzM4Mjc2OWQwMjIxODVkNjBkY2M0NDQxY2NjOTYifQ=="/>
</p:tagLst>
</file>

<file path=ppt/theme/theme1.xml><?xml version="1.0" encoding="utf-8"?>
<a:theme xmlns:a="http://schemas.openxmlformats.org/drawingml/2006/main" name="UB Powerpoint Template">
  <a:themeElements>
    <a:clrScheme name="Custom 1">
      <a:dk1>
        <a:srgbClr val="000000"/>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TotalTime>
  <Words>1022</Words>
  <Application>Microsoft Office PowerPoint</Application>
  <PresentationFormat>宽屏</PresentationFormat>
  <Paragraphs>46</Paragraphs>
  <Slides>7</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vt:i4>
      </vt:variant>
    </vt:vector>
  </HeadingPairs>
  <TitlesOfParts>
    <vt:vector size="14" baseType="lpstr">
      <vt:lpstr>LucidaGrande</vt:lpstr>
      <vt:lpstr>宋体</vt:lpstr>
      <vt:lpstr>Arial</vt:lpstr>
      <vt:lpstr>Calibri</vt:lpstr>
      <vt:lpstr>Cambria Math</vt:lpstr>
      <vt:lpstr>Times New Roman</vt:lpstr>
      <vt:lpstr>UB Powerpoint Template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Kai</dc:creator>
  <cp:lastModifiedBy>王 恺</cp:lastModifiedBy>
  <cp:revision>44</cp:revision>
  <dcterms:created xsi:type="dcterms:W3CDTF">2023-03-18T15:24:00Z</dcterms:created>
  <dcterms:modified xsi:type="dcterms:W3CDTF">2023-06-01T06:47:37Z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A7E3D141F5374C14A0D3149797134570</vt:lpwstr>
  </property>
</Properties>
</file>